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9"/>
  </p:notesMasterIdLst>
  <p:sldIdLst>
    <p:sldId id="258" r:id="rId2"/>
    <p:sldId id="259" r:id="rId3"/>
    <p:sldId id="263" r:id="rId4"/>
    <p:sldId id="406" r:id="rId5"/>
    <p:sldId id="408" r:id="rId6"/>
    <p:sldId id="409" r:id="rId7"/>
    <p:sldId id="410" r:id="rId8"/>
    <p:sldId id="411" r:id="rId9"/>
    <p:sldId id="414" r:id="rId10"/>
    <p:sldId id="415" r:id="rId11"/>
    <p:sldId id="416" r:id="rId12"/>
    <p:sldId id="417" r:id="rId13"/>
    <p:sldId id="418" r:id="rId14"/>
    <p:sldId id="419" r:id="rId15"/>
    <p:sldId id="420" r:id="rId16"/>
    <p:sldId id="421" r:id="rId17"/>
    <p:sldId id="422" r:id="rId18"/>
    <p:sldId id="423" r:id="rId19"/>
    <p:sldId id="424" r:id="rId20"/>
    <p:sldId id="359" r:id="rId21"/>
    <p:sldId id="362" r:id="rId22"/>
    <p:sldId id="365" r:id="rId23"/>
    <p:sldId id="368" r:id="rId24"/>
    <p:sldId id="371" r:id="rId25"/>
    <p:sldId id="392" r:id="rId26"/>
    <p:sldId id="412" r:id="rId27"/>
    <p:sldId id="413" r:id="rId28"/>
    <p:sldId id="297" r:id="rId29"/>
    <p:sldId id="298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389" r:id="rId40"/>
    <p:sldId id="312" r:id="rId41"/>
    <p:sldId id="353" r:id="rId42"/>
    <p:sldId id="351" r:id="rId43"/>
    <p:sldId id="388" r:id="rId44"/>
    <p:sldId id="352" r:id="rId45"/>
    <p:sldId id="299" r:id="rId46"/>
    <p:sldId id="394" r:id="rId47"/>
    <p:sldId id="301" r:id="rId48"/>
    <p:sldId id="302" r:id="rId49"/>
    <p:sldId id="354" r:id="rId50"/>
    <p:sldId id="303" r:id="rId51"/>
    <p:sldId id="380" r:id="rId52"/>
    <p:sldId id="381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264" r:id="rId62"/>
    <p:sldId id="313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3" r:id="rId91"/>
    <p:sldId id="344" r:id="rId92"/>
    <p:sldId id="345" r:id="rId93"/>
    <p:sldId id="346" r:id="rId94"/>
    <p:sldId id="347" r:id="rId95"/>
    <p:sldId id="402" r:id="rId96"/>
    <p:sldId id="403" r:id="rId97"/>
    <p:sldId id="348" r:id="rId9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006600"/>
    <a:srgbClr val="0000FF"/>
    <a:srgbClr val="660066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527" autoAdjust="0"/>
  </p:normalViewPr>
  <p:slideViewPr>
    <p:cSldViewPr>
      <p:cViewPr>
        <p:scale>
          <a:sx n="50" d="100"/>
          <a:sy n="50" d="100"/>
        </p:scale>
        <p:origin x="-1734" y="-5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063BE-16F2-4671-8682-A72CCD3EFC40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F1E563-C3FA-449B-BC96-CF0E16DC16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561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1E563-C3FA-449B-BC96-CF0E16DC163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356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E6029C-089D-4884-8C95-7AA578E35882}" type="slidenum">
              <a:rPr lang="ru-RU" smtClean="0"/>
              <a:pPr>
                <a:defRPr/>
              </a:pPr>
              <a:t>6</a:t>
            </a:fld>
            <a:endParaRPr lang="ru-RU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436189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Примеры формулировок целей детей см. в Методических рекомендациях к пособию.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1E563-C3FA-449B-BC96-CF0E16DC1635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483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Практикум по листанию пособия по решению</a:t>
            </a:r>
          </a:p>
          <a:p>
            <a:r>
              <a:rPr lang="ru-RU" dirty="0" smtClean="0"/>
              <a:t>Открываем</a:t>
            </a:r>
            <a:r>
              <a:rPr lang="ru-RU" baseline="0" dirty="0" smtClean="0"/>
              <a:t> конкретную страницу пособия – к этой странице придумайте задание под задачу той или иной области, но привязанной к цели деятельности данного </a:t>
            </a:r>
            <a:r>
              <a:rPr lang="ru-RU" baseline="0" dirty="0" err="1" smtClean="0"/>
              <a:t>НОДа</a:t>
            </a:r>
            <a:r>
              <a:rPr lang="ru-RU" baseline="0" dirty="0" smtClean="0"/>
              <a:t> – (потом показываем этот фрагмент Большой Методички) = для развития речи, для развития моторики и т.п.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08AFE-2FC0-4263-BE70-A720F89ED930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Практикум по листанию пособия по решению</a:t>
            </a:r>
          </a:p>
          <a:p>
            <a:r>
              <a:rPr lang="ru-RU" dirty="0" smtClean="0"/>
              <a:t>Открываем</a:t>
            </a:r>
            <a:r>
              <a:rPr lang="ru-RU" baseline="0" dirty="0" smtClean="0"/>
              <a:t> конкретную страницу пособия – к этой странице придумайте задание под задачу той или иной области, но привязанной к цели деятельности данного </a:t>
            </a:r>
            <a:r>
              <a:rPr lang="ru-RU" baseline="0" dirty="0" err="1" smtClean="0"/>
              <a:t>НОДа</a:t>
            </a:r>
            <a:r>
              <a:rPr lang="ru-RU" baseline="0" dirty="0" smtClean="0"/>
              <a:t> – (потом показываем этот фрагмент Большой Методички) = для развития речи, для развития моторики и т.п.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08AFE-2FC0-4263-BE70-A720F89ED930}" type="slidenum">
              <a:rPr lang="ru-RU" smtClean="0"/>
              <a:pPr/>
              <a:t>51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Практикум по листанию пособия по решению</a:t>
            </a:r>
          </a:p>
          <a:p>
            <a:r>
              <a:rPr lang="ru-RU" dirty="0" smtClean="0"/>
              <a:t>Открываем</a:t>
            </a:r>
            <a:r>
              <a:rPr lang="ru-RU" baseline="0" dirty="0" smtClean="0"/>
              <a:t> конкретную страницу пособия – к этой странице придумайте задание под задачу той или иной области, но привязанной к цели деятельности данного </a:t>
            </a:r>
            <a:r>
              <a:rPr lang="ru-RU" baseline="0" dirty="0" err="1" smtClean="0"/>
              <a:t>НОДа</a:t>
            </a:r>
            <a:r>
              <a:rPr lang="ru-RU" baseline="0" dirty="0" smtClean="0"/>
              <a:t> – (потом показываем этот фрагмент Большой Методички) = для развития речи, для развития моторики и т.п.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08AFE-2FC0-4263-BE70-A720F89ED930}" type="slidenum">
              <a:rPr lang="ru-RU" smtClean="0"/>
              <a:pPr/>
              <a:t>52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2309A470-484D-4899-A8D3-83BF30C7083D}" type="slidenum">
              <a:rPr lang="ru-RU" altLang="ru-RU" smtClean="0"/>
              <a:pPr eaLnBrk="1" hangingPunct="1">
                <a:spcBef>
                  <a:spcPct val="0"/>
                </a:spcBef>
                <a:defRPr/>
              </a:pPr>
              <a:t>66</a:t>
            </a:fld>
            <a:endParaRPr lang="ru-RU" altLang="ru-RU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23.png"/><Relationship Id="rId18" Type="http://schemas.microsoft.com/office/2007/relationships/hdphoto" Target="../media/hdphoto15.wdp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microsoft.com/office/2007/relationships/hdphoto" Target="../media/hdphoto12.wdp"/><Relationship Id="rId17" Type="http://schemas.openxmlformats.org/officeDocument/2006/relationships/image" Target="../media/image25.png"/><Relationship Id="rId2" Type="http://schemas.openxmlformats.org/officeDocument/2006/relationships/image" Target="../media/image16.png"/><Relationship Id="rId16" Type="http://schemas.microsoft.com/office/2007/relationships/hdphoto" Target="../media/hdphoto14.wdp"/><Relationship Id="rId20" Type="http://schemas.microsoft.com/office/2007/relationships/hdphoto" Target="../media/hdphoto16.wdp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10" Type="http://schemas.microsoft.com/office/2007/relationships/hdphoto" Target="../media/hdphoto11.wdp"/><Relationship Id="rId19" Type="http://schemas.openxmlformats.org/officeDocument/2006/relationships/image" Target="../media/image26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microsoft.com/office/2007/relationships/hdphoto" Target="../media/hdphoto13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31.png"/><Relationship Id="rId7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18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0.wdp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1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2.wdp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23.wdp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4.wdp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6.wdp"/><Relationship Id="rId4" Type="http://schemas.openxmlformats.org/officeDocument/2006/relationships/image" Target="../media/image53.jpeg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png"/><Relationship Id="rId7" Type="http://schemas.microsoft.com/office/2007/relationships/hdphoto" Target="../media/hdphoto30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microsoft.com/office/2007/relationships/hdphoto" Target="../media/hdphoto29.wdp"/><Relationship Id="rId4" Type="http://schemas.openxmlformats.org/officeDocument/2006/relationships/image" Target="../media/image58.png"/><Relationship Id="rId9" Type="http://schemas.microsoft.com/office/2007/relationships/hdphoto" Target="../media/hdphoto31.wdp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club163897083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06" b="30897"/>
          <a:stretch/>
        </p:blipFill>
        <p:spPr>
          <a:xfrm>
            <a:off x="19878" y="28931"/>
            <a:ext cx="2020828" cy="9234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572001" y="186614"/>
            <a:ext cx="4329404" cy="7200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 anchorCtr="0">
            <a:normAutofit/>
          </a:bodyPr>
          <a:lstStyle/>
          <a:p>
            <a:pPr algn="r"/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Дошкольное образование</a:t>
            </a:r>
            <a:endParaRPr lang="ru-RU" i="1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926" y="2533422"/>
            <a:ext cx="8649479" cy="180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rmAutofit fontScale="92500" lnSpcReduction="10000"/>
          </a:bodyPr>
          <a:lstStyle/>
          <a:p>
            <a:pPr algn="ctr"/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Комплексное развитие ребёнка дошкольного возраста средствами ООП «Детский сад 2100»</a:t>
            </a:r>
            <a:endParaRPr lang="ru-RU" sz="44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927" y="4453810"/>
            <a:ext cx="8649477" cy="4320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 anchorCtr="0">
            <a:noAutofit/>
          </a:bodyPr>
          <a:lstStyle/>
          <a:p>
            <a:pPr algn="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Светлана Валентиновна Паршина,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928" y="4876799"/>
            <a:ext cx="8643254" cy="14400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 anchorCtr="0">
            <a:noAutofit/>
          </a:bodyPr>
          <a:lstStyle/>
          <a:p>
            <a:pPr algn="r"/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методист УМЦ «Школа 2100», </a:t>
            </a:r>
          </a:p>
          <a:p>
            <a:pPr algn="r"/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автор учебников и пособий,</a:t>
            </a:r>
          </a:p>
          <a:p>
            <a:pPr algn="r"/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автор ООП «Детский сад 2100»</a:t>
            </a:r>
            <a:endParaRPr lang="ru-RU" i="1" dirty="0">
              <a:solidFill>
                <a:schemeClr val="tx2">
                  <a:lumMod val="7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" y="6542085"/>
            <a:ext cx="9153050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Издательство «БАЛАСС», 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endParaRPr lang="ru-RU" sz="15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82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1844824"/>
            <a:ext cx="9144000" cy="7920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</a:t>
            </a:r>
            <a:r>
              <a:rPr lang="ru-RU" sz="32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Я вош</a:t>
            </a:r>
            <a:r>
              <a:rPr lang="ru-RU" sz="3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ё</a:t>
            </a:r>
            <a:r>
              <a:rPr lang="ru-RU" sz="32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 </a:t>
            </a:r>
            <a:r>
              <a:rPr lang="ru-RU" sz="3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дом и застыл на пороге. 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720080"/>
            <a:ext cx="9144000" cy="980728"/>
          </a:xfrm>
          <a:prstGeom prst="roundRect">
            <a:avLst/>
          </a:prstGeom>
          <a:solidFill>
            <a:srgbClr val="C2D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Читаем рассказ Ю. Коваля «Букет» и вычитываем  три уровня текстовой информации (</a:t>
            </a:r>
            <a:r>
              <a:rPr lang="ru-RU" sz="2200" dirty="0" err="1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фактуальную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подтекстовую и концептуальную)</a:t>
            </a:r>
            <a:endParaRPr lang="ru-RU" sz="22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98151" y="17040"/>
            <a:ext cx="5047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Практикум по работе с текстами</a:t>
            </a:r>
            <a:endParaRPr lang="ru-RU" sz="2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15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1844824"/>
            <a:ext cx="9144000" cy="7920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</a:t>
            </a:r>
            <a:r>
              <a:rPr lang="ru-RU" sz="32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Я вош</a:t>
            </a:r>
            <a:r>
              <a:rPr lang="ru-RU" sz="3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ё</a:t>
            </a:r>
            <a:r>
              <a:rPr lang="ru-RU" sz="32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 </a:t>
            </a:r>
            <a:r>
              <a:rPr lang="ru-RU" sz="3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дом и застыл на пороге. 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720080"/>
            <a:ext cx="9144000" cy="980728"/>
          </a:xfrm>
          <a:prstGeom prst="roundRect">
            <a:avLst/>
          </a:prstGeom>
          <a:solidFill>
            <a:srgbClr val="C2D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Читаем рассказ Ю. Коваля «Букет» и вычитываем  три уровня текстовой информации (</a:t>
            </a:r>
            <a:r>
              <a:rPr lang="ru-RU" sz="2200" dirty="0" err="1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фактуальную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подтекстовую и концептуальную)</a:t>
            </a:r>
            <a:endParaRPr lang="ru-RU" sz="22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98151" y="17040"/>
            <a:ext cx="5047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Практикум по работе с текстами</a:t>
            </a:r>
            <a:endParaRPr lang="ru-RU" sz="2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0" y="2852936"/>
            <a:ext cx="9144000" cy="3672408"/>
          </a:xfrm>
          <a:prstGeom prst="roundRect">
            <a:avLst/>
          </a:prstGeom>
          <a:solidFill>
            <a:srgbClr val="B3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А) В дом вошёл мужчина.</a:t>
            </a:r>
          </a:p>
          <a:p>
            <a:pPr algn="just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Б) В дом вошёл ребёнок.</a:t>
            </a:r>
          </a:p>
          <a:p>
            <a:pPr algn="just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В) В дом вошёл человек мужского пола.</a:t>
            </a:r>
          </a:p>
          <a:p>
            <a:pPr algn="just"/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Увидел что-то необычное.</a:t>
            </a:r>
          </a:p>
          <a:p>
            <a:pPr algn="just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Д) Увидел кого-то в доме.</a:t>
            </a:r>
            <a:endParaRPr lang="ru-RU" sz="32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91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1844824"/>
            <a:ext cx="9144000" cy="79208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</a:t>
            </a:r>
            <a:r>
              <a:rPr lang="ru-RU" sz="32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Я вош</a:t>
            </a:r>
            <a:r>
              <a:rPr lang="ru-RU" sz="3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ё</a:t>
            </a:r>
            <a:r>
              <a:rPr lang="ru-RU" sz="32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 </a:t>
            </a:r>
            <a:r>
              <a:rPr lang="ru-RU" sz="3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дом и застыл на пороге</a:t>
            </a:r>
            <a:r>
              <a:rPr lang="ru-RU" sz="32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 </a:t>
            </a:r>
            <a:endParaRPr lang="ru-RU" sz="32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720080"/>
            <a:ext cx="9144000" cy="980728"/>
          </a:xfrm>
          <a:prstGeom prst="roundRect">
            <a:avLst/>
          </a:prstGeom>
          <a:solidFill>
            <a:srgbClr val="C2D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Читаем рассказ Ю. Коваля «Букет» и вычитываем  три уровня текстовой информации (</a:t>
            </a:r>
            <a:r>
              <a:rPr lang="ru-RU" sz="2200" dirty="0" err="1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фактуальную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подтекстовую и концептуальную)</a:t>
            </a:r>
            <a:endParaRPr lang="ru-RU" sz="22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98151" y="17040"/>
            <a:ext cx="5047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Практикум по работе с текстами</a:t>
            </a:r>
            <a:endParaRPr lang="ru-RU" sz="2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0" y="2780928"/>
            <a:ext cx="9144000" cy="28959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 </a:t>
            </a:r>
            <a:r>
              <a:rPr lang="ru-RU" sz="3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полу разливалось молочное озеро. Вокруг него валялись осколки чашек, бутылка, ложки. — Кто тут?! Кто тут, чёрт подери! В комнате всё было вверх дном. </a:t>
            </a:r>
          </a:p>
        </p:txBody>
      </p:sp>
    </p:spTree>
    <p:extLst>
      <p:ext uri="{BB962C8B-B14F-4D97-AF65-F5344CB8AC3E}">
        <p14:creationId xmlns:p14="http://schemas.microsoft.com/office/powerpoint/2010/main" val="374976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1916832"/>
            <a:ext cx="9144000" cy="151216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</a:t>
            </a:r>
            <a:r>
              <a:rPr lang="ru-RU" sz="22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Я вош</a:t>
            </a:r>
            <a:r>
              <a:rPr lang="ru-RU" sz="2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ё</a:t>
            </a:r>
            <a:r>
              <a:rPr lang="ru-RU" sz="22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 </a:t>
            </a:r>
            <a:r>
              <a:rPr lang="ru-RU" sz="2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дом и застыл на пороге. По полу разливалось молочное озеро. Вокруг него валялись осколки чашек, бутылка, ложки. </a:t>
            </a:r>
            <a:r>
              <a:rPr lang="ru-RU" sz="22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— </a:t>
            </a:r>
            <a:r>
              <a:rPr lang="ru-RU" sz="2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Кто тут?! Кто тут, чёрт подери! </a:t>
            </a:r>
            <a:r>
              <a:rPr lang="ru-RU" sz="22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</a:t>
            </a:r>
            <a:r>
              <a:rPr lang="ru-RU" sz="2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комнате всё было вверх дном. 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764704"/>
            <a:ext cx="9144000" cy="980728"/>
          </a:xfrm>
          <a:prstGeom prst="roundRect">
            <a:avLst/>
          </a:prstGeom>
          <a:solidFill>
            <a:srgbClr val="C2D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Читаем рассказ Ю. Коваля «Букет» и вычитываем  три уровня текстовой информации (</a:t>
            </a:r>
            <a:r>
              <a:rPr lang="ru-RU" sz="2200" dirty="0" err="1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фактуальную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подтекстовую и концептуальную)</a:t>
            </a:r>
            <a:endParaRPr lang="ru-RU" sz="22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0" y="3573016"/>
            <a:ext cx="9144000" cy="23042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Только букет стоял на столе целый и невредимый. Среди разгрома он выглядел как-то нагловато. Показалось, что это букет во всём виноват.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98151" y="17040"/>
            <a:ext cx="5047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Практикум по работе с текстами</a:t>
            </a:r>
            <a:endParaRPr lang="ru-RU" sz="2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50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980729"/>
            <a:ext cx="9144000" cy="24482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</a:t>
            </a:r>
            <a:r>
              <a:rPr lang="ru-RU" sz="22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Я вош</a:t>
            </a:r>
            <a:r>
              <a:rPr lang="ru-RU" sz="2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ё</a:t>
            </a:r>
            <a:r>
              <a:rPr lang="ru-RU" sz="22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 </a:t>
            </a:r>
            <a:r>
              <a:rPr lang="ru-RU" sz="2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дом и застыл на пороге. По полу разливалось молочное озеро. Вокруг него валялись осколки чашек, бутылка, ложки. </a:t>
            </a:r>
            <a:r>
              <a:rPr lang="ru-RU" sz="22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— </a:t>
            </a:r>
            <a:r>
              <a:rPr lang="ru-RU" sz="2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Кто тут?! Кто тут, чёрт подери! </a:t>
            </a:r>
            <a:r>
              <a:rPr lang="ru-RU" sz="22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</a:t>
            </a:r>
            <a:r>
              <a:rPr lang="ru-RU" sz="2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комнате всё было вверх дном. Только букет стоял на столе целый и невредимый. Среди разгрома он выглядел как-то </a:t>
            </a:r>
            <a:r>
              <a:rPr lang="ru-RU" sz="22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нагловато. Показалось</a:t>
            </a:r>
            <a:r>
              <a:rPr lang="ru-RU" sz="2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что это букет во всём виноват. 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0"/>
            <a:ext cx="9144000" cy="980728"/>
          </a:xfrm>
          <a:prstGeom prst="roundRect">
            <a:avLst/>
          </a:prstGeom>
          <a:solidFill>
            <a:srgbClr val="C2D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Читаем рассказ Ю. Коваля «Букет» и вычитываем  три уровня текстовой информации (</a:t>
            </a:r>
            <a:r>
              <a:rPr lang="ru-RU" sz="2200" dirty="0" err="1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фактуальную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подтекстовую и концептуальную)</a:t>
            </a:r>
            <a:endParaRPr lang="ru-RU" sz="22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0" y="3573016"/>
            <a:ext cx="9144000" cy="31683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Заглянул </a:t>
            </a:r>
            <a:r>
              <a:rPr lang="ru-RU" sz="3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под печку, заглянул на печку — ни на печке, ни под печкой, ни в шкафу, ни под столом никого не было. А под кроватью я нашёл бидон, из которого вытекал белоснежный ручеёк, превратившийся в озеро. </a:t>
            </a:r>
          </a:p>
        </p:txBody>
      </p:sp>
    </p:spTree>
    <p:extLst>
      <p:ext uri="{BB962C8B-B14F-4D97-AF65-F5344CB8AC3E}">
        <p14:creationId xmlns:p14="http://schemas.microsoft.com/office/powerpoint/2010/main" val="354363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1052737"/>
            <a:ext cx="9144000" cy="237626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</a:t>
            </a:r>
            <a:r>
              <a:rPr lang="ru-RU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Я вош</a:t>
            </a:r>
            <a:r>
              <a:rPr lang="ru-RU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ё</a:t>
            </a:r>
            <a:r>
              <a:rPr lang="ru-RU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 </a:t>
            </a:r>
            <a:r>
              <a:rPr lang="ru-RU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дом и застыл на пороге. По полу разливалось молочное озеро. Вокруг него валялись осколки чашек, бутылка, ложки. </a:t>
            </a:r>
            <a:r>
              <a:rPr lang="ru-RU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— </a:t>
            </a:r>
            <a:r>
              <a:rPr lang="ru-RU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Кто тут?! Кто тут, чёрт подери! </a:t>
            </a:r>
            <a:r>
              <a:rPr lang="ru-RU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</a:t>
            </a:r>
            <a:r>
              <a:rPr lang="ru-RU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комнате всё было вверх дном. Только букет стоял на столе целый и невредимый. Среди разгрома он выглядел как-то </a:t>
            </a:r>
            <a:r>
              <a:rPr lang="ru-RU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нагловато. Показалось</a:t>
            </a:r>
            <a:r>
              <a:rPr lang="ru-RU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что это букет во всём виноват. Заглянул под печку, заглянул на печку — ни на печке, ни под печкой, ни в шкафу, ни под столом никого не было. А под кроватью я нашёл бидон, из которого вытекал белоснежный ручеёк, превратившийся в озеро. 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0"/>
            <a:ext cx="9144000" cy="980728"/>
          </a:xfrm>
          <a:prstGeom prst="roundRect">
            <a:avLst/>
          </a:prstGeom>
          <a:solidFill>
            <a:srgbClr val="C2D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Читаем рассказ Ю. Коваля «Букет» и вычитываем  три уровня текстовой информации (</a:t>
            </a:r>
            <a:r>
              <a:rPr lang="ru-RU" sz="2200" dirty="0" err="1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фактуальную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подтекстовую и концептуальную)</a:t>
            </a:r>
            <a:endParaRPr lang="ru-RU" sz="22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0" y="3573016"/>
            <a:ext cx="9144000" cy="26642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Вдруг показалось — кто-то смотрит! И тут я понял, что это на меня смотрит букет. Букет — подсолнухи, пижма, васильки — смотрел на меня наглыми зелёными глазами.</a:t>
            </a:r>
          </a:p>
        </p:txBody>
      </p:sp>
    </p:spTree>
    <p:extLst>
      <p:ext uri="{BB962C8B-B14F-4D97-AF65-F5344CB8AC3E}">
        <p14:creationId xmlns:p14="http://schemas.microsoft.com/office/powerpoint/2010/main" val="79384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980729"/>
            <a:ext cx="9144000" cy="288031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</a:t>
            </a:r>
            <a:r>
              <a:rPr lang="ru-RU" sz="1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Я вош</a:t>
            </a:r>
            <a:r>
              <a:rPr lang="ru-RU" sz="1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ё</a:t>
            </a:r>
            <a:r>
              <a:rPr lang="ru-RU" sz="1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 </a:t>
            </a:r>
            <a:r>
              <a:rPr lang="ru-RU" sz="1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дом и застыл на пороге. По полу разливалось молочное озеро. Вокруг него валялись осколки чашек, бутылка, ложки. </a:t>
            </a:r>
            <a:r>
              <a:rPr lang="ru-RU" sz="1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— </a:t>
            </a:r>
            <a:r>
              <a:rPr lang="ru-RU" sz="1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Кто тут?! Кто тут, чёрт подери! </a:t>
            </a:r>
            <a:r>
              <a:rPr lang="ru-RU" sz="1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</a:t>
            </a:r>
            <a:r>
              <a:rPr lang="ru-RU" sz="1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комнате всё было вверх дном. Только букет стоял на столе целый и невредимый. Среди разгрома он выглядел как-то </a:t>
            </a:r>
            <a:r>
              <a:rPr lang="ru-RU" sz="1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нагловато. Показалось</a:t>
            </a:r>
            <a:r>
              <a:rPr lang="ru-RU" sz="1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что это букет во всём виноват. Заглянул под печку, заглянул на печку — ни на печке, ни под печкой, ни в шкафу, ни под столом никого не было. А под кроватью я нашёл бидон, из которого вытекал белоснежный ручеёк, превратившийся в озеро. </a:t>
            </a:r>
          </a:p>
          <a:p>
            <a:pPr algn="just"/>
            <a:r>
              <a:rPr lang="ru-RU" sz="1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Вдруг </a:t>
            </a:r>
            <a:r>
              <a:rPr lang="ru-RU" sz="1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показалось — кто-то смотрит! И тут я понял, что это на меня смотрит </a:t>
            </a:r>
            <a:r>
              <a:rPr lang="ru-RU" sz="1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букет. Букет </a:t>
            </a:r>
            <a:r>
              <a:rPr lang="ru-RU" sz="1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— подсолнухи, пижма, васильки — смотрел на меня наглыми зелёными </a:t>
            </a:r>
            <a:r>
              <a:rPr lang="ru-RU" sz="1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глазами. </a:t>
            </a:r>
            <a:endParaRPr lang="ru-RU" sz="17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0"/>
            <a:ext cx="9144000" cy="980728"/>
          </a:xfrm>
          <a:prstGeom prst="roundRect">
            <a:avLst/>
          </a:prstGeom>
          <a:solidFill>
            <a:srgbClr val="C2D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Читаем рассказ Ю. Коваля «Букет» и вычитываем  три уровня текстовой информации (</a:t>
            </a:r>
            <a:r>
              <a:rPr lang="ru-RU" sz="2200" dirty="0" err="1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фактуальную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подтекстовую и концептуальную)</a:t>
            </a:r>
            <a:endParaRPr lang="ru-RU" sz="22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0" y="4005064"/>
            <a:ext cx="9144000" cy="26642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0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 успел я ничего сообразить, как вдруг весь букет всколыхнулся, кувшин полетел на пол, а какой-то чёрный, невиданный цветок изогнул дугой спину, взмахнул хвостом и прямо со стола прыгнул в форточку.</a:t>
            </a:r>
          </a:p>
        </p:txBody>
      </p:sp>
    </p:spTree>
    <p:extLst>
      <p:ext uri="{BB962C8B-B14F-4D97-AF65-F5344CB8AC3E}">
        <p14:creationId xmlns:p14="http://schemas.microsoft.com/office/powerpoint/2010/main" val="160941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539552" y="6381328"/>
            <a:ext cx="741714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Скругленный прямоугольник 1"/>
          <p:cNvSpPr/>
          <p:nvPr/>
        </p:nvSpPr>
        <p:spPr>
          <a:xfrm>
            <a:off x="0" y="980728"/>
            <a:ext cx="9144000" cy="587727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</a:t>
            </a:r>
            <a:r>
              <a:rPr lang="ru-RU" sz="22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Я вош</a:t>
            </a:r>
            <a:r>
              <a:rPr lang="ru-RU" sz="2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ё</a:t>
            </a:r>
            <a:r>
              <a:rPr lang="ru-RU" sz="22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 </a:t>
            </a:r>
            <a:r>
              <a:rPr lang="ru-RU" sz="2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дом и застыл на пороге. По полу разливалось молочное озеро. Вокруг него валялись осколки чашек, бутылка, ложки. </a:t>
            </a:r>
            <a:r>
              <a:rPr lang="ru-RU" sz="22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— </a:t>
            </a:r>
            <a:r>
              <a:rPr lang="ru-RU" sz="2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Кто тут?! Кто тут, чёрт подери! </a:t>
            </a:r>
            <a:r>
              <a:rPr lang="ru-RU" sz="22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</a:t>
            </a:r>
            <a:r>
              <a:rPr lang="ru-RU" sz="2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комнате всё было вверх дном. Только букет стоял на столе целый и невредимый. Среди разгрома он выглядел как-то </a:t>
            </a:r>
            <a:r>
              <a:rPr lang="ru-RU" sz="22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нагловато. Показалось</a:t>
            </a:r>
            <a:r>
              <a:rPr lang="ru-RU" sz="2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что это букет во всём виноват. Заглянул под печку, заглянул на печку — ни на печке, ни под печкой, ни в шкафу, ни под столом никого не было. А под кроватью я нашёл бидон, из которого вытекал белоснежный ручеёк, превратившийся в озеро. </a:t>
            </a:r>
          </a:p>
          <a:p>
            <a:pPr algn="just"/>
            <a:r>
              <a:rPr lang="ru-RU" sz="22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Вдруг </a:t>
            </a:r>
            <a:r>
              <a:rPr lang="ru-RU" sz="2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показалось — кто-то смотрит! И тут я понял, что это на меня смотрит </a:t>
            </a:r>
            <a:r>
              <a:rPr lang="ru-RU" sz="22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букет. Букет </a:t>
            </a:r>
            <a:r>
              <a:rPr lang="ru-RU" sz="2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— подсолнухи, пижма, васильки — смотрел на меня наглыми зелёными </a:t>
            </a:r>
            <a:r>
              <a:rPr lang="ru-RU" sz="22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глазами. Не </a:t>
            </a:r>
            <a:r>
              <a:rPr lang="ru-RU" sz="2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успел я ничего сообразить, как вдруг весь букет всколыхнулся, кувшин полетел на пол, а какой-то чёрный, невиданный цветок изогнул дугой спину, взмахнул хвостом и прямо со стола прыгнул в форточку.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0"/>
            <a:ext cx="9144000" cy="980728"/>
          </a:xfrm>
          <a:prstGeom prst="roundRect">
            <a:avLst/>
          </a:prstGeom>
          <a:solidFill>
            <a:srgbClr val="C2D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Читаем рассказ Ю. Коваля «Букет» и вычитываем  три уровня текстовой информации (</a:t>
            </a:r>
            <a:r>
              <a:rPr lang="ru-RU" sz="2200" dirty="0" err="1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фактуальную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подтекстовую и концептуальную)</a:t>
            </a:r>
            <a:endParaRPr lang="ru-RU" sz="22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50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700808"/>
            <a:ext cx="8784976" cy="1728192"/>
          </a:xfrm>
          <a:prstGeom prst="rect">
            <a:avLst/>
          </a:prstGeom>
          <a:solidFill>
            <a:srgbClr val="B3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Сформулируйте концептуальную информацию (главную идею) данного текста. Что автор рассказа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хотел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нам показать?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0" y="620688"/>
            <a:ext cx="9144000" cy="980728"/>
          </a:xfrm>
          <a:prstGeom prst="roundRect">
            <a:avLst/>
          </a:prstGeom>
          <a:solidFill>
            <a:srgbClr val="C2D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Читаем рассказ Ю. Коваля «Букет» и вычитываем  три уровня текстовой информации (</a:t>
            </a:r>
            <a:r>
              <a:rPr lang="ru-RU" sz="2200" dirty="0" err="1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фактуальную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подтекстовую и концептуальную)</a:t>
            </a:r>
            <a:endParaRPr lang="ru-RU" sz="22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187624" y="3555394"/>
            <a:ext cx="6624736" cy="2897942"/>
          </a:xfrm>
          <a:prstGeom prst="roundRect">
            <a:avLst/>
          </a:prstGeom>
          <a:solidFill>
            <a:srgbClr val="C9F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i="1" dirty="0" smtClean="0">
                <a:solidFill>
                  <a:srgbClr val="002060"/>
                </a:solidFill>
              </a:rPr>
              <a:t>               Б</a:t>
            </a:r>
            <a:r>
              <a:rPr lang="ru-RU" sz="6000" b="1" i="1" dirty="0" smtClean="0">
                <a:solidFill>
                  <a:srgbClr val="800000"/>
                </a:solidFill>
              </a:rPr>
              <a:t>у</a:t>
            </a:r>
            <a:r>
              <a:rPr lang="ru-RU" sz="6000" b="1" i="1" dirty="0" smtClean="0">
                <a:solidFill>
                  <a:srgbClr val="0070C0"/>
                </a:solidFill>
              </a:rPr>
              <a:t>к</a:t>
            </a:r>
            <a:r>
              <a:rPr lang="ru-RU" sz="6000" b="1" i="1" dirty="0" smtClean="0">
                <a:solidFill>
                  <a:srgbClr val="FFC000"/>
                </a:solidFill>
              </a:rPr>
              <a:t>е</a:t>
            </a:r>
            <a:r>
              <a:rPr lang="ru-RU" sz="6000" b="1" i="1" dirty="0" smtClean="0">
                <a:solidFill>
                  <a:srgbClr val="00B050"/>
                </a:solidFill>
              </a:rPr>
              <a:t>т</a:t>
            </a: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                             Юрий Коваль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pic>
        <p:nvPicPr>
          <p:cNvPr id="8" name="Picture 4" descr="Провинциал в Москве - Вечер памяти Юрия Коваля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702598"/>
            <a:ext cx="2448272" cy="260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298151" y="17040"/>
            <a:ext cx="5047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Практикум по работе с текстами</a:t>
            </a:r>
            <a:endParaRPr lang="ru-RU" sz="2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70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98151" y="17040"/>
            <a:ext cx="5047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Практикум по работе с текстами</a:t>
            </a:r>
            <a:endParaRPr lang="ru-RU" sz="2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692696"/>
            <a:ext cx="8784976" cy="2160240"/>
          </a:xfrm>
          <a:prstGeom prst="rect">
            <a:avLst/>
          </a:prstGeom>
          <a:solidFill>
            <a:srgbClr val="C9F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Показать  доброе отношение человека к своему питомцу, к природе вообще</a:t>
            </a:r>
            <a:endParaRPr lang="ru-RU" sz="36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2" descr="кот и Букет цветов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5856" y="3068960"/>
            <a:ext cx="2592288" cy="358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23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215074" y="6534835"/>
            <a:ext cx="2698893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</a:t>
            </a: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«БАЛАСС», 2018</a:t>
            </a:r>
            <a:endParaRPr lang="ru-RU" sz="15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857233"/>
            <a:ext cx="8568952" cy="521497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ru-RU" sz="45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План:</a:t>
            </a:r>
          </a:p>
          <a:p>
            <a:pPr lvl="0" algn="just"/>
            <a:r>
              <a:rPr lang="ru-RU" sz="45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Мастер-класс.</a:t>
            </a:r>
          </a:p>
          <a:p>
            <a:pPr lvl="0" algn="just"/>
            <a:r>
              <a:rPr lang="ru-RU" sz="45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Педагогические </a:t>
            </a:r>
            <a:r>
              <a:rPr lang="ru-RU" sz="45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технологии </a:t>
            </a:r>
            <a:r>
              <a:rPr lang="ru-RU" sz="45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методические приёмы</a:t>
            </a:r>
            <a:r>
              <a:rPr lang="ru-RU" sz="45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как инструмент </a:t>
            </a:r>
            <a:r>
              <a:rPr lang="ru-RU" sz="45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комплексного развития ребёнка-дошкольника. </a:t>
            </a:r>
            <a:endParaRPr lang="ru-RU" sz="45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06" b="30897"/>
          <a:stretch/>
        </p:blipFill>
        <p:spPr>
          <a:xfrm>
            <a:off x="19878" y="28931"/>
            <a:ext cx="2020828" cy="9234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447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013117"/>
              </p:ext>
            </p:extLst>
          </p:nvPr>
        </p:nvGraphicFramePr>
        <p:xfrm>
          <a:off x="0" y="620688"/>
          <a:ext cx="9144000" cy="5684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39752"/>
                <a:gridCol w="6804248"/>
              </a:tblGrid>
              <a:tr h="648072">
                <a:tc>
                  <a:txBody>
                    <a:bodyPr/>
                    <a:lstStyle/>
                    <a:p>
                      <a:r>
                        <a:rPr lang="ru-RU" sz="1900" b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Образовательная область</a:t>
                      </a:r>
                      <a:endParaRPr lang="ru-RU" sz="1900" b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FFFF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Задачи</a:t>
                      </a:r>
                      <a:endParaRPr lang="ru-RU" sz="1900" b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FFFF89"/>
                    </a:solidFill>
                  </a:tcPr>
                </a:tc>
              </a:tr>
              <a:tr h="2952328">
                <a:tc>
                  <a:txBody>
                    <a:bodyPr/>
                    <a:lstStyle/>
                    <a:p>
                      <a:r>
                        <a:rPr lang="ru-RU" sz="19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Социально-коммуникативное развитие</a:t>
                      </a:r>
                      <a:endParaRPr lang="ru-RU" sz="19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FFFF89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just">
                        <a:buFont typeface="+mj-lt"/>
                        <a:buAutoNum type="arabicParenR"/>
                      </a:pPr>
                      <a:r>
                        <a:rPr lang="ru-RU" sz="19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создавать условия для присвоения норм и ценностей, принятых в обществе, включая моральные и нравственные ценности; </a:t>
                      </a:r>
                    </a:p>
                    <a:p>
                      <a:pPr marL="457200" indent="-457200" algn="just">
                        <a:buFont typeface="+mj-lt"/>
                        <a:buAutoNum type="arabicParenR"/>
                      </a:pPr>
                      <a:r>
                        <a:rPr lang="ru-RU" sz="1900" b="1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развивать общение и взаимодействие ребёнка с взрослыми и сверстниками; </a:t>
                      </a:r>
                    </a:p>
                    <a:p>
                      <a:pPr marL="457200" indent="-457200" algn="l">
                        <a:buFont typeface="+mj-lt"/>
                        <a:buAutoNum type="arabicParenR"/>
                      </a:pPr>
                      <a:r>
                        <a:rPr lang="ru-RU" sz="19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воспитывать самостоятельность, </a:t>
                      </a:r>
                      <a:r>
                        <a:rPr lang="ru-RU" sz="1900" kern="1200" dirty="0" err="1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целенаправлен-ность</a:t>
                      </a:r>
                      <a:r>
                        <a:rPr lang="ru-RU" sz="19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и </a:t>
                      </a:r>
                      <a:r>
                        <a:rPr lang="ru-RU" sz="1900" kern="1200" dirty="0" err="1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саморегуляцию</a:t>
                      </a:r>
                      <a:r>
                        <a:rPr lang="ru-RU" sz="19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собственных действий; </a:t>
                      </a:r>
                    </a:p>
                    <a:p>
                      <a:pPr marL="457200" indent="-457200" algn="l">
                        <a:buFont typeface="+mj-lt"/>
                        <a:buAutoNum type="arabicParenR"/>
                      </a:pPr>
                      <a:r>
                        <a:rPr lang="ru-RU" sz="19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развивать социальный и эмоциональный интеллект,  эмоциональную отзывчивость, сопереживание, формировать готовность к совместной деятельности со сверстниками, воспитывать уважительное отношение и чувство принадлежности к своей семье, малой родине и Отечеству, представление о социокультурных ценностях нашего народа, об отечественных традициях и праздниках; </a:t>
                      </a:r>
                    </a:p>
                    <a:p>
                      <a:pPr marL="457200" indent="-457200" algn="l">
                        <a:buFont typeface="+mj-lt"/>
                        <a:buAutoNum type="arabicParenR"/>
                      </a:pPr>
                      <a:r>
                        <a:rPr lang="ru-RU" sz="19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формировать основы безопасности в быту, социуме,  природе.</a:t>
                      </a:r>
                      <a:endParaRPr lang="ru-RU" sz="19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4" descr="http://xn--4--8kcrohjcgkljb8h.xn--p1ai/upload/medialibrary/ee9/ee9103fac554c3d982fe671762efd69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2346649" cy="161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71929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Развитие ребёнка</a:t>
            </a:r>
          </a:p>
        </p:txBody>
      </p:sp>
    </p:spTree>
    <p:extLst>
      <p:ext uri="{BB962C8B-B14F-4D97-AF65-F5344CB8AC3E}">
        <p14:creationId xmlns:p14="http://schemas.microsoft.com/office/powerpoint/2010/main" val="8464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0788595"/>
              </p:ext>
            </p:extLst>
          </p:nvPr>
        </p:nvGraphicFramePr>
        <p:xfrm>
          <a:off x="0" y="1224880"/>
          <a:ext cx="9144000" cy="502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39752"/>
                <a:gridCol w="6804248"/>
              </a:tblGrid>
              <a:tr h="648072">
                <a:tc>
                  <a:txBody>
                    <a:bodyPr/>
                    <a:lstStyle/>
                    <a:p>
                      <a:r>
                        <a:rPr lang="ru-RU" sz="1900" b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Образовательная область</a:t>
                      </a:r>
                      <a:endParaRPr lang="ru-RU" sz="1900" b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FFFF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Задачи</a:t>
                      </a:r>
                      <a:endParaRPr lang="ru-RU" sz="1900" b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FFFF89"/>
                    </a:solidFill>
                  </a:tcPr>
                </a:tc>
              </a:tr>
              <a:tr h="2952328">
                <a:tc>
                  <a:txBody>
                    <a:bodyPr/>
                    <a:lstStyle/>
                    <a:p>
                      <a:r>
                        <a:rPr lang="ru-RU" sz="19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Познавательное развитие</a:t>
                      </a:r>
                      <a:endParaRPr lang="ru-RU" sz="19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FFFF89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just">
                        <a:buFont typeface="+mj-lt"/>
                        <a:buAutoNum type="arabicParenR"/>
                      </a:pP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развивать</a:t>
                      </a:r>
                      <a:r>
                        <a:rPr lang="x-none" sz="2000" kern="120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любознательност</a:t>
                      </a: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ь</a:t>
                      </a:r>
                      <a:r>
                        <a:rPr lang="x-none" sz="2000" kern="120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и </a:t>
                      </a: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стимулировать </a:t>
                      </a:r>
                      <a:r>
                        <a:rPr lang="x-none" sz="2000" kern="120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познавательн</a:t>
                      </a:r>
                      <a:r>
                        <a:rPr lang="ru-RU" sz="2000" kern="12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ую</a:t>
                      </a:r>
                      <a:r>
                        <a:rPr lang="x-none" sz="2000" kern="120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мотиваци</a:t>
                      </a: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ю</a:t>
                      </a:r>
                      <a:r>
                        <a:rPr lang="x-none" sz="2000" kern="120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;</a:t>
                      </a:r>
                      <a:endParaRPr lang="ru-RU" sz="2000" kern="12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457200" indent="-457200" algn="just">
                        <a:buFont typeface="+mj-lt"/>
                        <a:buAutoNum type="arabicParenR"/>
                      </a:pP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развивать познавательные </a:t>
                      </a:r>
                      <a:r>
                        <a:rPr lang="x-none" sz="2000" kern="120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действи</a:t>
                      </a: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я</a:t>
                      </a:r>
                      <a:r>
                        <a:rPr lang="x-none" sz="2000" kern="120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;</a:t>
                      </a:r>
                      <a:endParaRPr lang="ru-RU" sz="2000" kern="12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457200" indent="-457200" algn="just">
                        <a:buFont typeface="+mj-lt"/>
                        <a:buAutoNum type="arabicParenR"/>
                      </a:pP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развивать</a:t>
                      </a:r>
                      <a:r>
                        <a:rPr lang="x-none" sz="2000" kern="120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воображени</a:t>
                      </a: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</a:t>
                      </a:r>
                      <a:r>
                        <a:rPr lang="x-none" sz="2000" kern="120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и творческ</a:t>
                      </a:r>
                      <a:r>
                        <a:rPr lang="ru-RU" sz="2000" kern="12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ую</a:t>
                      </a:r>
                      <a:r>
                        <a:rPr lang="x-none" sz="2000" kern="120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активност</a:t>
                      </a: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ь</a:t>
                      </a:r>
                      <a:r>
                        <a:rPr lang="x-none" sz="2000" kern="120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; </a:t>
                      </a:r>
                      <a:endParaRPr lang="ru-RU" sz="2000" kern="12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457200" indent="-457200" algn="just">
                        <a:buFont typeface="+mj-lt"/>
                        <a:buAutoNum type="arabicParenR"/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формировать первичные представления о себе, других людях, объектах окружающего мира, </a:t>
                      </a:r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 свойствах и отношениях объектов окружающего мира (форме, цвете, размере, материале, звучании, ритме, темпе, количестве, числе, части и целом, пространстве и времени, движении и покое, причинах и следствиях и др.),</a:t>
                      </a: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о планете Земля как общем доме людей, об особенностях её природы, многообразии стран и народов мира.</a:t>
                      </a:r>
                      <a:endParaRPr lang="ru-RU" sz="2000" kern="12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4" descr="C:\Users\msi\Downloads\новые карт\проф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7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44528"/>
            <a:ext cx="2049850" cy="189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14480" y="0"/>
            <a:ext cx="5429288" cy="71929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Развитие ребёнка</a:t>
            </a:r>
          </a:p>
        </p:txBody>
      </p:sp>
    </p:spTree>
    <p:extLst>
      <p:ext uri="{BB962C8B-B14F-4D97-AF65-F5344CB8AC3E}">
        <p14:creationId xmlns:p14="http://schemas.microsoft.com/office/powerpoint/2010/main" val="46427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790132"/>
              </p:ext>
            </p:extLst>
          </p:nvPr>
        </p:nvGraphicFramePr>
        <p:xfrm>
          <a:off x="0" y="908720"/>
          <a:ext cx="9144000" cy="52565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39752"/>
                <a:gridCol w="6804248"/>
              </a:tblGrid>
              <a:tr h="797551">
                <a:tc>
                  <a:txBody>
                    <a:bodyPr/>
                    <a:lstStyle/>
                    <a:p>
                      <a:r>
                        <a:rPr lang="ru-RU" sz="1900" b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Образовательная область</a:t>
                      </a:r>
                      <a:endParaRPr lang="ru-RU" sz="1900" b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FFFF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Задачи</a:t>
                      </a:r>
                      <a:endParaRPr lang="ru-RU" sz="1900" b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FFFF89"/>
                    </a:solidFill>
                  </a:tcPr>
                </a:tc>
              </a:tr>
              <a:tr h="4459033">
                <a:tc>
                  <a:txBody>
                    <a:bodyPr/>
                    <a:lstStyle/>
                    <a:p>
                      <a:r>
                        <a:rPr lang="ru-RU" sz="19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Речевое развитие</a:t>
                      </a:r>
                      <a:endParaRPr lang="ru-RU" sz="19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FFFF89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just">
                        <a:buFont typeface="+mj-lt"/>
                        <a:buAutoNum type="arabicParenR"/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развивать</a:t>
                      </a:r>
                      <a:r>
                        <a:rPr lang="x-none" sz="2000" b="1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речь как средство общения; </a:t>
                      </a:r>
                      <a:endParaRPr lang="ru-RU" sz="2000" b="1" kern="1200" dirty="0" smtClean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457200" indent="-457200" algn="just">
                        <a:buFont typeface="+mj-lt"/>
                        <a:buAutoNum type="arabicParenR"/>
                      </a:pP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обогащать</a:t>
                      </a:r>
                      <a:r>
                        <a:rPr lang="x-none" sz="2000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активн</a:t>
                      </a:r>
                      <a:r>
                        <a:rPr lang="ru-RU" sz="2000" kern="1200" dirty="0" err="1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ый</a:t>
                      </a:r>
                      <a:r>
                        <a:rPr lang="x-none" sz="2000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словар</a:t>
                      </a: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ь</a:t>
                      </a:r>
                      <a:r>
                        <a:rPr lang="x-none" sz="2000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; </a:t>
                      </a:r>
                      <a:endParaRPr lang="ru-RU" sz="2000" kern="1200" dirty="0" smtClean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457200" indent="-457200" algn="just">
                        <a:buFont typeface="+mj-lt"/>
                        <a:buAutoNum type="arabicParenR"/>
                      </a:pP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развивать </a:t>
                      </a:r>
                      <a:r>
                        <a:rPr lang="x-none" sz="2000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связн</a:t>
                      </a:r>
                      <a:r>
                        <a:rPr lang="ru-RU" sz="2000" kern="1200" dirty="0" err="1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ую</a:t>
                      </a:r>
                      <a:r>
                        <a:rPr lang="x-none" sz="2000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грамматически правильн</a:t>
                      </a:r>
                      <a:r>
                        <a:rPr lang="ru-RU" sz="2000" kern="1200" dirty="0" err="1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ую</a:t>
                      </a:r>
                      <a:r>
                        <a:rPr lang="x-none" sz="2000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диалогическ</a:t>
                      </a:r>
                      <a:r>
                        <a:rPr lang="ru-RU" sz="2000" kern="1200" dirty="0" err="1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ую</a:t>
                      </a:r>
                      <a:r>
                        <a:rPr lang="x-none" sz="2000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и монологическ</a:t>
                      </a:r>
                      <a:r>
                        <a:rPr lang="ru-RU" sz="2000" kern="1200" dirty="0" err="1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ую</a:t>
                      </a:r>
                      <a:r>
                        <a:rPr lang="x-none" sz="2000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реч</a:t>
                      </a: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ь</a:t>
                      </a:r>
                      <a:r>
                        <a:rPr lang="x-none" sz="2000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; </a:t>
                      </a:r>
                      <a:endParaRPr lang="ru-RU" sz="2000" kern="1200" dirty="0" smtClean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457200" indent="-457200" algn="just">
                        <a:buFont typeface="+mj-lt"/>
                        <a:buAutoNum type="arabicParenR"/>
                      </a:pP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развивать</a:t>
                      </a:r>
                      <a:r>
                        <a:rPr lang="x-none" sz="2000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звуков</a:t>
                      </a:r>
                      <a:r>
                        <a:rPr lang="ru-RU" sz="2000" kern="1200" dirty="0" err="1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ую</a:t>
                      </a:r>
                      <a:r>
                        <a:rPr lang="x-none" sz="2000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и интонационн</a:t>
                      </a:r>
                      <a:r>
                        <a:rPr lang="ru-RU" sz="2000" kern="1200" dirty="0" err="1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ую</a:t>
                      </a:r>
                      <a:r>
                        <a:rPr lang="x-none" sz="2000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культур</a:t>
                      </a: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у</a:t>
                      </a:r>
                      <a:r>
                        <a:rPr lang="x-none" sz="2000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речи, фонематическ</a:t>
                      </a:r>
                      <a:r>
                        <a:rPr lang="ru-RU" sz="2000" kern="1200" dirty="0" err="1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ий</a:t>
                      </a:r>
                      <a:r>
                        <a:rPr lang="x-none" sz="2000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слух;</a:t>
                      </a:r>
                      <a:endParaRPr lang="ru-RU" sz="2000" kern="1200" dirty="0" smtClean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457200" indent="-457200" algn="just">
                        <a:buFont typeface="+mj-lt"/>
                        <a:buAutoNum type="arabicParenR"/>
                      </a:pP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знакомить</a:t>
                      </a:r>
                      <a:r>
                        <a:rPr lang="x-none" sz="2000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с книжной культурой, детской литературой</a:t>
                      </a: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;</a:t>
                      </a:r>
                    </a:p>
                    <a:p>
                      <a:pPr marL="457200" indent="-457200" algn="just">
                        <a:buFont typeface="+mj-lt"/>
                        <a:buAutoNum type="arabicParenR"/>
                      </a:pP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развивать </a:t>
                      </a:r>
                      <a:r>
                        <a:rPr lang="x-none" sz="2000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понимание на слух текстов различных жанров детской литературы;</a:t>
                      </a:r>
                      <a:endParaRPr lang="ru-RU" sz="2000" kern="1200" dirty="0" smtClean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457200" indent="-457200" algn="just">
                        <a:buFont typeface="+mj-lt"/>
                        <a:buAutoNum type="arabicParenR"/>
                      </a:pP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развивать звуковую аналитико-синтетическую активность как предпосылки обучения грамоте.</a:t>
                      </a:r>
                      <a:endParaRPr lang="ru-RU" sz="2400" kern="12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9" descr="3d Man Images, Stock Photos &amp; Illustrations Big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92896"/>
            <a:ext cx="2115962" cy="219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14480" y="0"/>
            <a:ext cx="5429288" cy="71929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Развитие ребёнка</a:t>
            </a:r>
          </a:p>
        </p:txBody>
      </p:sp>
    </p:spTree>
    <p:extLst>
      <p:ext uri="{BB962C8B-B14F-4D97-AF65-F5344CB8AC3E}">
        <p14:creationId xmlns:p14="http://schemas.microsoft.com/office/powerpoint/2010/main" val="127147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8983106"/>
              </p:ext>
            </p:extLst>
          </p:nvPr>
        </p:nvGraphicFramePr>
        <p:xfrm>
          <a:off x="0" y="620688"/>
          <a:ext cx="9144000" cy="56844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39752"/>
                <a:gridCol w="6804248"/>
              </a:tblGrid>
              <a:tr h="602760">
                <a:tc>
                  <a:txBody>
                    <a:bodyPr/>
                    <a:lstStyle/>
                    <a:p>
                      <a:r>
                        <a:rPr lang="ru-RU" sz="1900" b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Образовательная область</a:t>
                      </a:r>
                      <a:endParaRPr lang="ru-RU" sz="1900" b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FFFF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Задачи</a:t>
                      </a:r>
                      <a:endParaRPr lang="ru-RU" sz="1900" b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FFFF89"/>
                    </a:solidFill>
                  </a:tcPr>
                </a:tc>
              </a:tr>
              <a:tr h="5013864">
                <a:tc>
                  <a:txBody>
                    <a:bodyPr/>
                    <a:lstStyle/>
                    <a:p>
                      <a:r>
                        <a:rPr lang="ru-RU" sz="19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Художественно-эстетическое развитие</a:t>
                      </a:r>
                      <a:endParaRPr lang="ru-RU" sz="19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FFFF89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just">
                        <a:buFont typeface="+mj-lt"/>
                        <a:buAutoNum type="arabicParenR"/>
                      </a:pP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формировать и развивать предпосылки </a:t>
                      </a:r>
                      <a:r>
                        <a:rPr lang="x-none" sz="2000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ценностно</a:t>
                      </a: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-смыслового </a:t>
                      </a:r>
                      <a:r>
                        <a:rPr lang="x-none" sz="2000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восприятия </a:t>
                      </a: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 понимания </a:t>
                      </a:r>
                      <a:r>
                        <a:rPr lang="x-none" sz="2000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произведений искусства (словесного, музыкального, изобразительного), мира природы; </a:t>
                      </a:r>
                      <a:endParaRPr lang="ru-RU" sz="2000" kern="1200" dirty="0" smtClean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457200" indent="-457200" algn="just">
                        <a:buFont typeface="+mj-lt"/>
                        <a:buAutoNum type="arabicParenR"/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создавать условия для </a:t>
                      </a:r>
                      <a:r>
                        <a:rPr lang="x-none" sz="2000" b="1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становлени</a:t>
                      </a: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я</a:t>
                      </a:r>
                      <a:r>
                        <a:rPr lang="x-none" sz="2000" b="1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эстетического отношения к окружающему миру;</a:t>
                      </a:r>
                      <a:endParaRPr lang="ru-RU" sz="2000" b="1" kern="1200" dirty="0" smtClean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457200" indent="-457200" algn="just">
                        <a:buFont typeface="+mj-lt"/>
                        <a:buAutoNum type="arabicParenR"/>
                      </a:pP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формировать</a:t>
                      </a:r>
                      <a:r>
                        <a:rPr lang="x-none" sz="2000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элементарны</a:t>
                      </a: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</a:t>
                      </a:r>
                      <a:r>
                        <a:rPr lang="x-none" sz="2000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представлени</a:t>
                      </a: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я</a:t>
                      </a:r>
                      <a:r>
                        <a:rPr lang="x-none" sz="2000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о видах искусства;</a:t>
                      </a:r>
                      <a:endParaRPr lang="ru-RU" sz="2000" kern="1200" dirty="0" smtClean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457200" indent="-457200" algn="just">
                        <a:buFont typeface="+mj-lt"/>
                        <a:buAutoNum type="arabicParenR"/>
                      </a:pP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создавать условия для </a:t>
                      </a:r>
                      <a:r>
                        <a:rPr lang="x-none" sz="2000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восприяти</a:t>
                      </a: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я</a:t>
                      </a:r>
                      <a:r>
                        <a:rPr lang="x-none" sz="2000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музыки, художественной литературы, фольклора;</a:t>
                      </a:r>
                      <a:endParaRPr lang="ru-RU" sz="2000" kern="1200" dirty="0" smtClean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457200" indent="-457200" algn="just">
                        <a:buFont typeface="+mj-lt"/>
                        <a:buAutoNum type="arabicParenR"/>
                      </a:pP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воспитывать</a:t>
                      </a:r>
                      <a:r>
                        <a:rPr lang="x-none" sz="2000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сопереживани</a:t>
                      </a: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</a:t>
                      </a:r>
                      <a:r>
                        <a:rPr lang="x-none" sz="2000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персонажам художественных произведений; </a:t>
                      </a:r>
                      <a:endParaRPr lang="ru-RU" sz="2000" kern="1200" dirty="0" smtClean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457200" indent="-457200" algn="just">
                        <a:buFont typeface="+mj-lt"/>
                        <a:buAutoNum type="arabicParenR"/>
                      </a:pP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создавать условия для реализации самостоятельной творческой деятельности детей (изобразительной, конструктивно-модельной, музыкальной  и др.).</a:t>
                      </a:r>
                      <a:endParaRPr lang="ru-RU" sz="2800" kern="12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 descr="https://avatarko.ru/img/kartinka/32/chelovechek_kraski_314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" y="2728035"/>
            <a:ext cx="2506937" cy="250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14480" y="0"/>
            <a:ext cx="5429288" cy="71929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Развитие ребёнка</a:t>
            </a:r>
          </a:p>
        </p:txBody>
      </p:sp>
    </p:spTree>
    <p:extLst>
      <p:ext uri="{BB962C8B-B14F-4D97-AF65-F5344CB8AC3E}">
        <p14:creationId xmlns:p14="http://schemas.microsoft.com/office/powerpoint/2010/main" val="292539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327079"/>
              </p:ext>
            </p:extLst>
          </p:nvPr>
        </p:nvGraphicFramePr>
        <p:xfrm>
          <a:off x="0" y="0"/>
          <a:ext cx="9144000" cy="6500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51720"/>
                <a:gridCol w="7092280"/>
              </a:tblGrid>
              <a:tr h="621887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Образовательная область</a:t>
                      </a:r>
                      <a:endParaRPr lang="ru-RU" sz="1600" b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FFFF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Задачи</a:t>
                      </a:r>
                      <a:endParaRPr lang="ru-RU" sz="1800" b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FFFF89"/>
                    </a:solidFill>
                  </a:tcPr>
                </a:tc>
              </a:tr>
              <a:tr h="5878947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Физическое развитие</a:t>
                      </a:r>
                      <a:endParaRPr lang="ru-RU" sz="18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FFFF89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1)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создавать условия 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для </a:t>
                      </a:r>
                      <a:r>
                        <a:rPr lang="x-none" sz="1800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приобретени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я</a:t>
                      </a:r>
                      <a:r>
                        <a:rPr lang="x-none" sz="1800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опыта в следующих видах 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поведения детей</a:t>
                      </a:r>
                      <a:r>
                        <a:rPr lang="x-none" sz="1800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: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lvl="0" algn="just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– </a:t>
                      </a:r>
                      <a:r>
                        <a:rPr lang="x-none" sz="1800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двигательно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</a:t>
                      </a:r>
                      <a:r>
                        <a:rPr lang="x-none" sz="1800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в том числе связанно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</a:t>
                      </a:r>
                      <a:r>
                        <a:rPr lang="x-none" sz="1800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с выполнением упражнений, направленных на развитие таких физических качеств, как координация и гибкость; 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lvl="0" algn="just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–</a:t>
                      </a:r>
                      <a:r>
                        <a:rPr lang="ru-RU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x-none" sz="1800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способствующих правильному формированию опорно-двигательной системы организма, </a:t>
                      </a:r>
                      <a:r>
                        <a:rPr lang="x-none" sz="1800" b="1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развитию равновесия, координации движения, крупной и мелкой моторики обеих рук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;</a:t>
                      </a:r>
                      <a:r>
                        <a:rPr lang="x-none" sz="1800" b="1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lvl="0" algn="just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–</a:t>
                      </a:r>
                      <a:r>
                        <a:rPr lang="ru-RU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x-none" sz="1800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 также с правильным, не наносящ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</a:t>
                      </a:r>
                      <a:r>
                        <a:rPr lang="x-none" sz="1800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 ущерба организму, выполнением основных движений (ходьба, бег, мягкие прыжки, повороты в обе стороны)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;</a:t>
                      </a:r>
                      <a:r>
                        <a:rPr lang="x-none" sz="1800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just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2) формировать</a:t>
                      </a:r>
                      <a:r>
                        <a:rPr lang="x-none" sz="1800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начальны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</a:t>
                      </a:r>
                      <a:r>
                        <a:rPr lang="x-none" sz="1800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представлени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я</a:t>
                      </a:r>
                      <a:r>
                        <a:rPr lang="x-none" sz="1800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о некоторых  видах спорта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;</a:t>
                      </a:r>
                    </a:p>
                    <a:p>
                      <a:pPr algn="just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3) способствовать </a:t>
                      </a:r>
                      <a:r>
                        <a:rPr lang="x-none" sz="1800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овладени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ю</a:t>
                      </a:r>
                      <a:r>
                        <a:rPr lang="x-none" sz="1800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подвижными играми с правилами; 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just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4)</a:t>
                      </a:r>
                      <a:r>
                        <a:rPr lang="ru-RU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создавать условия для </a:t>
                      </a:r>
                      <a:r>
                        <a:rPr lang="x-none" sz="1800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становлени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я</a:t>
                      </a:r>
                      <a:r>
                        <a:rPr lang="x-none" sz="1800" kern="120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целенаправленности и саморегуляции в двигательной сфере; 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just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5) способствовать овладению элементарными нормами и правилами здорового образа жизни (в питании, двигательном режиме, закаливании, при формировании полезных привычек и др.).</a:t>
                      </a:r>
                      <a:endParaRPr lang="ru-RU" sz="2800" kern="12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11" descr="December Master Resale Rights Vaul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844824"/>
            <a:ext cx="2091318" cy="209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5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1196752"/>
            <a:ext cx="8208912" cy="1728192"/>
          </a:xfrm>
          <a:prstGeom prst="rect">
            <a:avLst/>
          </a:prstGeom>
          <a:solidFill>
            <a:srgbClr val="C4FFA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Технология организации совместной деятельности </a:t>
            </a:r>
            <a:endParaRPr lang="ru-RU" sz="32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390" y="3284984"/>
            <a:ext cx="4055616" cy="304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500166" y="71438"/>
            <a:ext cx="7643834" cy="6429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15815" y="208231"/>
            <a:ext cx="4535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Педагогические технологии и приёмы</a:t>
            </a:r>
          </a:p>
        </p:txBody>
      </p:sp>
    </p:spTree>
    <p:extLst>
      <p:ext uri="{BB962C8B-B14F-4D97-AF65-F5344CB8AC3E}">
        <p14:creationId xmlns:p14="http://schemas.microsoft.com/office/powerpoint/2010/main" val="39446219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836712"/>
            <a:ext cx="8784976" cy="31683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rgbClr val="2B361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Педагогическая ситуация </a:t>
            </a:r>
          </a:p>
          <a:p>
            <a:pPr algn="just"/>
            <a:r>
              <a:rPr lang="ru-RU" dirty="0" smtClean="0">
                <a:solidFill>
                  <a:srgbClr val="2B361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Тема недели «Весна».</a:t>
            </a:r>
          </a:p>
          <a:p>
            <a:pPr algn="just"/>
            <a:r>
              <a:rPr lang="ru-RU" dirty="0" smtClean="0">
                <a:solidFill>
                  <a:srgbClr val="2B361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Первое занятие темы: коммуникативная деятельность по теме «Весенняя капель».</a:t>
            </a:r>
          </a:p>
          <a:p>
            <a:pPr algn="just"/>
            <a:r>
              <a:rPr lang="ru-RU" dirty="0" smtClean="0">
                <a:solidFill>
                  <a:srgbClr val="2B361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Цель занятия: формирование первичных представлений о весне и её признаках.</a:t>
            </a:r>
          </a:p>
          <a:p>
            <a:pPr algn="just"/>
            <a:r>
              <a:rPr lang="ru-RU" dirty="0" smtClean="0">
                <a:solidFill>
                  <a:srgbClr val="2B361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Описание: интересное занятие с разнообразными речевыми формами.</a:t>
            </a:r>
          </a:p>
          <a:p>
            <a:pPr algn="just"/>
            <a:r>
              <a:rPr lang="ru-RU" dirty="0" smtClean="0">
                <a:solidFill>
                  <a:srgbClr val="2B361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Итог:  дети нарисовали сосульки и рассказали о них.</a:t>
            </a:r>
          </a:p>
          <a:p>
            <a:pPr algn="just"/>
            <a:r>
              <a:rPr lang="ru-RU" dirty="0" smtClean="0">
                <a:solidFill>
                  <a:srgbClr val="2B361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Интересно, что форму сосулек дети передать смогли, но цвет сосулек был от красного до многоцветного радужного, но никак не </a:t>
            </a:r>
            <a:r>
              <a:rPr lang="ru-RU" dirty="0" err="1" smtClean="0">
                <a:solidFill>
                  <a:srgbClr val="2B361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голубого</a:t>
            </a:r>
            <a:r>
              <a:rPr lang="ru-RU" dirty="0" smtClean="0">
                <a:solidFill>
                  <a:srgbClr val="2B361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algn="ctr"/>
            <a:r>
              <a:rPr lang="ru-RU" b="1" dirty="0" smtClean="0">
                <a:solidFill>
                  <a:srgbClr val="2B361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Почему дети нарисовали сосульки цветными, а не голубыми?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63788" y="116632"/>
            <a:ext cx="4284476" cy="50405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Разминка</a:t>
            </a:r>
          </a:p>
        </p:txBody>
      </p:sp>
      <p:pic>
        <p:nvPicPr>
          <p:cNvPr id="1026" name="Picture 2" descr="https://c8.alamy.com/comp/KYB63R/icicles-icon-isolated-KYB63R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949" l="0" r="99076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892"/>
          <a:stretch/>
        </p:blipFill>
        <p:spPr bwMode="auto">
          <a:xfrm>
            <a:off x="1043608" y="4380462"/>
            <a:ext cx="1800148" cy="181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c8.alamy.com/comp/KYB63R/icicles-icon-isolated-KYB63R.jp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231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892"/>
          <a:stretch/>
        </p:blipFill>
        <p:spPr bwMode="auto">
          <a:xfrm>
            <a:off x="3680021" y="4365104"/>
            <a:ext cx="1800148" cy="181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c8.alamy.com/comp/KYB63R/icicles-icon-isolated-KYB63R.jp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1799" l="0" r="100000"/>
                    </a14:imgEffect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892"/>
          <a:stretch/>
        </p:blipFill>
        <p:spPr bwMode="auto">
          <a:xfrm>
            <a:off x="6228184" y="4365104"/>
            <a:ext cx="1800148" cy="181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31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04"/>
          <a:stretch/>
        </p:blipFill>
        <p:spPr>
          <a:xfrm>
            <a:off x="0" y="-1"/>
            <a:ext cx="9143999" cy="54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811346" y="6528430"/>
            <a:ext cx="23417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</a:t>
            </a:r>
            <a:r>
              <a:rPr lang="en-US" sz="1500" dirty="0" smtClean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1500" dirty="0" smtClean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ООО «БАЛАСС», 201</a:t>
            </a:r>
            <a:r>
              <a:rPr lang="en-US" sz="1500" dirty="0" smtClean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6</a:t>
            </a:r>
            <a:endParaRPr lang="ru-RU" sz="1500" dirty="0">
              <a:solidFill>
                <a:schemeClr val="bg2">
                  <a:lumMod val="2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354979"/>
              </p:ext>
            </p:extLst>
          </p:nvPr>
        </p:nvGraphicFramePr>
        <p:xfrm>
          <a:off x="0" y="-5719"/>
          <a:ext cx="9144000" cy="6564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55776"/>
                <a:gridCol w="1368152"/>
                <a:gridCol w="1368152"/>
                <a:gridCol w="1224136"/>
                <a:gridCol w="1296144"/>
                <a:gridCol w="1331640"/>
              </a:tblGrid>
              <a:tr h="623455">
                <a:tc gridSpan="6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Композиция видов детской деятельности в примерном режиме дня ДОО.</a:t>
                      </a:r>
                      <a:r>
                        <a:rPr lang="ru-RU" sz="1600" b="1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600" b="1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Младшая</a:t>
                      </a:r>
                      <a:r>
                        <a:rPr lang="ru-RU" sz="1600" b="1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группа (3-4 года)</a:t>
                      </a:r>
                      <a:endParaRPr lang="ru-RU" sz="16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412656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Режимные моменты</a:t>
                      </a:r>
                      <a:endParaRPr lang="ru-RU" sz="16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Пн</a:t>
                      </a:r>
                      <a:endParaRPr lang="ru-RU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Вт</a:t>
                      </a:r>
                      <a:endParaRPr lang="ru-RU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Ср</a:t>
                      </a:r>
                      <a:endParaRPr lang="ru-RU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Чт</a:t>
                      </a:r>
                      <a:r>
                        <a:rPr lang="ru-RU" sz="16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ru-RU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Пт</a:t>
                      </a:r>
                      <a:endParaRPr lang="ru-RU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Зарядка</a:t>
                      </a:r>
                      <a:endParaRPr lang="ru-RU" sz="16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Двигательная деятельность</a:t>
                      </a:r>
                      <a:endParaRPr lang="ru-RU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5432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Подготовка  к завтраку</a:t>
                      </a:r>
                      <a:endParaRPr lang="ru-RU" sz="16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Самообслуживание и элементарный бытовой труд (СБТ)</a:t>
                      </a:r>
                      <a:endParaRPr lang="ru-RU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4860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Завтрак</a:t>
                      </a:r>
                      <a:endParaRPr lang="ru-RU" sz="16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  <a:tc gridSpan="5">
                  <a:txBody>
                    <a:bodyPr/>
                    <a:lstStyle/>
                    <a:p>
                      <a:endParaRPr lang="ru-RU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23455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Самостоятельная деятельность </a:t>
                      </a:r>
                      <a:r>
                        <a:rPr lang="ru-RU" sz="1600" b="1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(</a:t>
                      </a:r>
                      <a:r>
                        <a:rPr lang="ru-RU" sz="1600" b="1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Мы сами)</a:t>
                      </a:r>
                      <a:endParaRPr lang="ru-RU" sz="16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Различные виды деятельности и формы активности по выбору ребенка</a:t>
                      </a:r>
                      <a:endParaRPr lang="ru-RU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151984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Совместная образовательная </a:t>
                      </a:r>
                    </a:p>
                    <a:p>
                      <a:r>
                        <a:rPr lang="ru-RU" sz="1600" b="1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деятельность </a:t>
                      </a:r>
                    </a:p>
                    <a:p>
                      <a:r>
                        <a:rPr lang="ru-RU" sz="1600" b="1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(Мы вместе)</a:t>
                      </a:r>
                      <a:endParaRPr lang="ru-RU" sz="16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ru-RU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0081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Совместная образовательная деятельность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(Мы вместе)</a:t>
                      </a:r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ru-RU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23455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Подготовка к прогулке, прогулка</a:t>
                      </a:r>
                      <a:endParaRPr lang="ru-RU" sz="16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  <a:tc gridSpan="5">
                  <a:txBody>
                    <a:bodyPr/>
                    <a:lstStyle/>
                    <a:p>
                      <a:r>
                        <a:rPr lang="ru-RU" sz="16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СБТ, НДА (нерегламентированная двигательная активность)</a:t>
                      </a:r>
                      <a:r>
                        <a:rPr lang="ru-RU" sz="16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познавательно-исследовательская, коммуникативная, игровая</a:t>
                      </a:r>
                      <a:endParaRPr lang="ru-RU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402272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«Мы сами»</a:t>
                      </a:r>
                      <a:endParaRPr lang="ru-RU" sz="16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 выбору ребенка</a:t>
                      </a:r>
                      <a:endParaRPr lang="ru-RU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97808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Подготовка к обеду</a:t>
                      </a:r>
                      <a:endParaRPr lang="ru-RU" sz="16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СБТ</a:t>
                      </a:r>
                      <a:endParaRPr lang="ru-RU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5" descr="C:\Users\msi\Documents\Podgotovka_abiturientov_k_CT_po_biologii_pomosch_shkolnikam прозр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3"/>
          <a:stretch/>
        </p:blipFill>
        <p:spPr bwMode="auto">
          <a:xfrm>
            <a:off x="4114719" y="3068960"/>
            <a:ext cx="1093082" cy="104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:\Users\msi\Documents\говорят проз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681" y="4221088"/>
            <a:ext cx="1298333" cy="107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msi\Documents\конструир прозр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221088"/>
            <a:ext cx="1128047" cy="112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:\Users\msi\Documents\рис прозр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502" y="2924944"/>
            <a:ext cx="1187980" cy="130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msi\Documents\спорт прозр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9827" b="8524"/>
          <a:stretch/>
        </p:blipFill>
        <p:spPr bwMode="auto">
          <a:xfrm>
            <a:off x="5258188" y="3068960"/>
            <a:ext cx="1271085" cy="105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msi\Documents\спорт прозр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9827" b="8524"/>
          <a:stretch/>
        </p:blipFill>
        <p:spPr bwMode="auto">
          <a:xfrm>
            <a:off x="3893593" y="4149080"/>
            <a:ext cx="1313962" cy="109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C:\Users\msi\Documents\спорт прозр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9827" b="8524"/>
          <a:stretch/>
        </p:blipFill>
        <p:spPr bwMode="auto">
          <a:xfrm>
            <a:off x="6478341" y="4221088"/>
            <a:ext cx="1260670" cy="104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C:\Users\msi\Documents\с книгой.jpe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341" y="3068960"/>
            <a:ext cx="1408482" cy="105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:\Users\msi\Documents\дидакт игра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068960"/>
            <a:ext cx="1479863" cy="107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7" descr="C:\Users\msi\Documents\музыкант пр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88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874" y="4149080"/>
            <a:ext cx="988719" cy="125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68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23528" y="764704"/>
            <a:ext cx="8568952" cy="57637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«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Обучать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деятельности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это значит делать учение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мотивированным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учить ребёнка самостоятельно ставить перед собой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цель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и находить пути, в том числе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средства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её достижения (т.е. оптимально организовывать свою деятельность), помогать ребёнку сформировать у себя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умения контроля 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самоконтроля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оценки и самооценки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».</a:t>
            </a:r>
          </a:p>
          <a:p>
            <a:pPr algn="r"/>
            <a:r>
              <a:rPr lang="ru-RU" sz="2800" i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ru-RU" sz="2800" i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А.А</a:t>
            </a:r>
            <a:r>
              <a:rPr lang="ru-RU" sz="2800" i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Леонтьев)</a:t>
            </a:r>
            <a:r>
              <a:rPr lang="ru-RU" sz="2000" i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500166" y="71438"/>
            <a:ext cx="7643834" cy="6429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47664" y="44624"/>
            <a:ext cx="7643834" cy="6429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Педагогические технологии и приёмы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48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61295" y="1844824"/>
            <a:ext cx="7893417" cy="3600400"/>
          </a:xfrm>
          <a:prstGeom prst="rect">
            <a:avLst/>
          </a:prstGeom>
          <a:solidFill>
            <a:srgbClr val="C8D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Мотивационный этап </a:t>
            </a:r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Ориентировочный этап </a:t>
            </a:r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Исполнительский этап </a:t>
            </a:r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Рефлексивный этап </a:t>
            </a:r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Перспективный 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этап</a:t>
            </a:r>
            <a:endParaRPr lang="ru-RU" sz="36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1295" y="763388"/>
            <a:ext cx="7893417" cy="539999"/>
          </a:xfrm>
          <a:prstGeom prst="rect">
            <a:avLst/>
          </a:prstGeom>
          <a:solidFill>
            <a:srgbClr val="C8D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Этапы организации деятельности</a:t>
            </a:r>
            <a:endParaRPr lang="ru-RU" sz="32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47664" y="44624"/>
            <a:ext cx="7643834" cy="6429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Педагогические технологии и приёмы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02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811346" y="6528430"/>
            <a:ext cx="2341703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</a:t>
            </a: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«БАЛАСС», 2018</a:t>
            </a:r>
            <a:endParaRPr lang="ru-RU" sz="15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533422"/>
            <a:ext cx="9144000" cy="18000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 anchorCtr="0">
            <a:normAutofit fontScale="92500" lnSpcReduction="20000"/>
          </a:bodyPr>
          <a:lstStyle/>
          <a:p>
            <a:pPr lvl="0" algn="ctr"/>
            <a:r>
              <a:rPr lang="ru-RU" sz="45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Педагогические технологии и приёмы, как инструмент решения актуальных проблем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06" b="30897"/>
          <a:stretch/>
        </p:blipFill>
        <p:spPr>
          <a:xfrm>
            <a:off x="19878" y="28931"/>
            <a:ext cx="2020828" cy="9234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784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19" y="1484784"/>
            <a:ext cx="8712968" cy="792088"/>
          </a:xfrm>
          <a:prstGeom prst="rect">
            <a:avLst/>
          </a:prstGeom>
          <a:solidFill>
            <a:srgbClr val="C8D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ru-RU" sz="26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Мотивационный </a:t>
            </a:r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этап.</a:t>
            </a:r>
            <a:endParaRPr lang="ru-RU" sz="2600" b="1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1295" y="763388"/>
            <a:ext cx="7893417" cy="539999"/>
          </a:xfrm>
          <a:prstGeom prst="rect">
            <a:avLst/>
          </a:prstGeom>
          <a:solidFill>
            <a:srgbClr val="C8D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Этапы организации деятельности</a:t>
            </a:r>
            <a:endParaRPr lang="ru-RU" sz="32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19" y="2996952"/>
            <a:ext cx="8712968" cy="1368152"/>
          </a:xfrm>
          <a:prstGeom prst="rect">
            <a:avLst/>
          </a:prstGeom>
          <a:solidFill>
            <a:srgbClr val="B3FF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Сформулируйте основную задачу первого этапа.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547664" y="44624"/>
            <a:ext cx="7643834" cy="6429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Педагогические технологии и приёмы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56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19" y="2708920"/>
            <a:ext cx="8712968" cy="2952328"/>
          </a:xfrm>
          <a:prstGeom prst="rect">
            <a:avLst/>
          </a:prstGeom>
          <a:solidFill>
            <a:srgbClr val="CC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5600" algn="just"/>
            <a:r>
              <a:rPr lang="ru-RU" sz="2400" dirty="0">
                <a:solidFill>
                  <a:srgbClr val="231F2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Педагог создаёт игровую ситуацию, подводящую к </a:t>
            </a:r>
            <a:r>
              <a:rPr lang="ru-RU" sz="2400" dirty="0" smtClean="0">
                <a:solidFill>
                  <a:srgbClr val="231F2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целеполаганию. </a:t>
            </a:r>
            <a:r>
              <a:rPr lang="ru-RU" sz="2400" i="1" dirty="0" smtClean="0">
                <a:solidFill>
                  <a:srgbClr val="231F2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Игровым </a:t>
            </a:r>
            <a:r>
              <a:rPr lang="ru-RU" sz="2400" i="1" dirty="0">
                <a:solidFill>
                  <a:srgbClr val="231F2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персонажам или воспитателю нужна помощь </a:t>
            </a:r>
            <a:r>
              <a:rPr lang="ru-RU" sz="2400" i="1" dirty="0" smtClean="0">
                <a:solidFill>
                  <a:srgbClr val="231F2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каком-либо </a:t>
            </a:r>
            <a:r>
              <a:rPr lang="ru-RU" sz="2400" i="1" dirty="0">
                <a:solidFill>
                  <a:srgbClr val="231F2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деле, игре. Например, кто-то всё </a:t>
            </a:r>
            <a:r>
              <a:rPr lang="ru-RU" sz="2400" i="1" dirty="0" smtClean="0">
                <a:solidFill>
                  <a:srgbClr val="231F2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перепутал (карточки </a:t>
            </a:r>
            <a:r>
              <a:rPr lang="ru-RU" sz="2400" i="1" dirty="0">
                <a:solidFill>
                  <a:srgbClr val="231F2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 знакомыми детям изображениями, </a:t>
            </a:r>
            <a:r>
              <a:rPr lang="ru-RU" sz="2400" i="1" dirty="0" smtClean="0">
                <a:solidFill>
                  <a:srgbClr val="231F2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предметы</a:t>
            </a:r>
            <a:r>
              <a:rPr lang="ru-RU" sz="2400" i="1" dirty="0">
                <a:solidFill>
                  <a:srgbClr val="231F2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), и нужно навести порядок, для каждого </a:t>
            </a:r>
            <a:r>
              <a:rPr lang="ru-RU" sz="2400" i="1" dirty="0" smtClean="0">
                <a:solidFill>
                  <a:srgbClr val="231F2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объекта найти </a:t>
            </a:r>
            <a:r>
              <a:rPr lang="ru-RU" sz="2400" i="1" dirty="0">
                <a:solidFill>
                  <a:srgbClr val="231F2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своё </a:t>
            </a:r>
            <a:r>
              <a:rPr lang="ru-RU" sz="2400" i="1" dirty="0" smtClean="0">
                <a:solidFill>
                  <a:srgbClr val="231F2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место. Дети </a:t>
            </a:r>
            <a:r>
              <a:rPr lang="ru-RU" sz="2400" i="1" dirty="0">
                <a:solidFill>
                  <a:srgbClr val="231F2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выражают желание </a:t>
            </a:r>
            <a:r>
              <a:rPr lang="ru-RU" sz="2400" i="1" dirty="0" smtClean="0">
                <a:solidFill>
                  <a:srgbClr val="231F2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играть.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135313" y="28273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19" y="5805264"/>
            <a:ext cx="8712968" cy="792088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Алгоритмы проведения занятий по различным видам деятельности и конкретные примеры к каждому занятию кратко представлены в пособии  «По планете шаг за шагом»  и подробно в Методических рекомендациях к пособию.</a:t>
            </a:r>
            <a:endParaRPr lang="ru-RU" sz="16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451617"/>
              </p:ext>
            </p:extLst>
          </p:nvPr>
        </p:nvGraphicFramePr>
        <p:xfrm>
          <a:off x="0" y="980727"/>
          <a:ext cx="9144000" cy="17281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00"/>
                <a:gridCol w="4572000"/>
              </a:tblGrid>
              <a:tr h="5391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Этапы организации деятельности</a:t>
                      </a:r>
                    </a:p>
                  </a:txBody>
                  <a:tcP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189056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Мотивационный этап </a:t>
                      </a:r>
                      <a:r>
                        <a:rPr lang="ru-RU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(создание условий для возникновения внутреннего побуждающего мотива к новой деятельности)</a:t>
                      </a:r>
                      <a:endParaRPr lang="ru-RU" sz="18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197" y="1556792"/>
            <a:ext cx="1440160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кругленная прямоугольная выноска 9"/>
          <p:cNvSpPr/>
          <p:nvPr/>
        </p:nvSpPr>
        <p:spPr>
          <a:xfrm>
            <a:off x="6721152" y="1612392"/>
            <a:ext cx="2315344" cy="1008112"/>
          </a:xfrm>
          <a:prstGeom prst="wedgeRoundRectCallout">
            <a:avLst>
              <a:gd name="adj1" fmla="val -81648"/>
              <a:gd name="adj2" fmla="val -21065"/>
              <a:gd name="adj3" fmla="val 16667"/>
            </a:avLst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Срочно нужна помощь?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Мы готовы!!!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547664" y="44624"/>
            <a:ext cx="7643834" cy="6429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Педагогические технологии и приёмы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17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764704"/>
            <a:ext cx="8712968" cy="1872208"/>
          </a:xfrm>
          <a:prstGeom prst="rect">
            <a:avLst/>
          </a:prstGeom>
          <a:solidFill>
            <a:srgbClr val="C8D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ru-RU" sz="26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Мотивационный этап </a:t>
            </a:r>
            <a:r>
              <a:rPr lang="ru-RU" sz="26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(создание условий для возникновения внутреннего побуждающего мотива к новой деятельности).</a:t>
            </a:r>
            <a:r>
              <a:rPr lang="ru-RU" sz="26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just"/>
            <a:r>
              <a:rPr lang="ru-RU" sz="26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Ориентировочный </a:t>
            </a:r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этап.</a:t>
            </a:r>
            <a:endParaRPr lang="ru-RU" sz="26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5515" y="2780928"/>
            <a:ext cx="8712968" cy="1080120"/>
          </a:xfrm>
          <a:prstGeom prst="rect">
            <a:avLst/>
          </a:prstGeom>
          <a:solidFill>
            <a:srgbClr val="B3FF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Сформулируйте основную задачу второго этапа.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47664" y="44624"/>
            <a:ext cx="7643834" cy="6429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Педагогические технологии и приёмы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07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51519" y="3933056"/>
            <a:ext cx="8712968" cy="1656184"/>
          </a:xfrm>
          <a:prstGeom prst="rect">
            <a:avLst/>
          </a:prstGeom>
          <a:solidFill>
            <a:srgbClr val="CC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i="1" dirty="0">
                <a:solidFill>
                  <a:srgbClr val="231F20"/>
                </a:solidFill>
                <a:latin typeface="JournalC-Italic"/>
              </a:rPr>
              <a:t>Дети осознают, во что будут играть, кем будут (</a:t>
            </a:r>
            <a:r>
              <a:rPr lang="ru-RU" sz="2400" i="1" dirty="0" smtClean="0">
                <a:solidFill>
                  <a:srgbClr val="231F20"/>
                </a:solidFill>
                <a:latin typeface="JournalC-Italic"/>
              </a:rPr>
              <a:t>туристы</a:t>
            </a:r>
            <a:r>
              <a:rPr lang="ru-RU" sz="2400" i="1" dirty="0">
                <a:solidFill>
                  <a:srgbClr val="231F20"/>
                </a:solidFill>
                <a:latin typeface="JournalC-Italic"/>
              </a:rPr>
              <a:t>, повара, спасатели); думают, что нужно </a:t>
            </a:r>
            <a:r>
              <a:rPr lang="ru-RU" sz="2400" i="1" dirty="0" smtClean="0">
                <a:solidFill>
                  <a:srgbClr val="231F20"/>
                </a:solidFill>
                <a:latin typeface="JournalC-Italic"/>
              </a:rPr>
              <a:t>сделать (как </a:t>
            </a:r>
            <a:r>
              <a:rPr lang="ru-RU" sz="2400" i="1" dirty="0">
                <a:solidFill>
                  <a:srgbClr val="231F20"/>
                </a:solidFill>
                <a:latin typeface="JournalC-Italic"/>
              </a:rPr>
              <a:t>разложить карточки)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1519" y="5805264"/>
            <a:ext cx="8712968" cy="792088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Общие положения по каждому этапу и конкретные примеры к каждому занятию кратко представлены в пособии  «По планете шаг за шагом»  и подробно в Методических рекомендациях к пособию.</a:t>
            </a:r>
            <a:endParaRPr lang="ru-RU" sz="16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135313" y="3436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8141160"/>
              </p:ext>
            </p:extLst>
          </p:nvPr>
        </p:nvGraphicFramePr>
        <p:xfrm>
          <a:off x="0" y="872127"/>
          <a:ext cx="9144000" cy="29169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00"/>
                <a:gridCol w="4572000"/>
              </a:tblGrid>
              <a:tr h="5391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Этапы организации деятельности</a:t>
                      </a:r>
                    </a:p>
                  </a:txBody>
                  <a:tcP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189056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Мотивационный этап </a:t>
                      </a:r>
                      <a:r>
                        <a:rPr lang="ru-RU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(создание условий для возникновения внутреннего побуждающего мотива к новой деятельности)</a:t>
                      </a:r>
                      <a:endParaRPr lang="ru-RU" sz="18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39137">
                <a:tc>
                  <a:txBody>
                    <a:bodyPr/>
                    <a:lstStyle/>
                    <a:p>
                      <a:pPr algn="just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Ориентировочный этап </a:t>
                      </a:r>
                      <a:r>
                        <a:rPr lang="ru-RU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(осознание, уточнение, формулирование целей деятельности, подбор средств)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197" y="1484784"/>
            <a:ext cx="1440160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Скругленная прямоугольная выноска 12"/>
          <p:cNvSpPr/>
          <p:nvPr/>
        </p:nvSpPr>
        <p:spPr>
          <a:xfrm>
            <a:off x="6721152" y="1540384"/>
            <a:ext cx="2315344" cy="1008112"/>
          </a:xfrm>
          <a:prstGeom prst="wedgeRoundRectCallout">
            <a:avLst>
              <a:gd name="adj1" fmla="val -81648"/>
              <a:gd name="adj2" fmla="val -21065"/>
              <a:gd name="adj3" fmla="val 16667"/>
            </a:avLst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Срочно нужна помощь?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Мы готовы!!!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609" y="2636912"/>
            <a:ext cx="1085106" cy="108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Скругленная прямоугольная выноска 14"/>
          <p:cNvSpPr/>
          <p:nvPr/>
        </p:nvSpPr>
        <p:spPr>
          <a:xfrm>
            <a:off x="4644008" y="2726358"/>
            <a:ext cx="2376264" cy="1008112"/>
          </a:xfrm>
          <a:prstGeom prst="wedgeRoundRectCallout">
            <a:avLst>
              <a:gd name="adj1" fmla="val 80185"/>
              <a:gd name="adj2" fmla="val -32403"/>
              <a:gd name="adj3" fmla="val 16667"/>
            </a:avLst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Мы знаем, что нужно делать!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547664" y="44624"/>
            <a:ext cx="7643834" cy="6429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Педагогические технологии и приёмы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64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836712"/>
            <a:ext cx="8712968" cy="2952328"/>
          </a:xfrm>
          <a:prstGeom prst="rect">
            <a:avLst/>
          </a:prstGeom>
          <a:solidFill>
            <a:srgbClr val="C8D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+mj-lt"/>
              <a:buAutoNum type="arabicPeriod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6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Мотивационный этап </a:t>
            </a:r>
            <a:r>
              <a:rPr lang="ru-RU" sz="26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(создание условий для возникновения внутреннего побуждающего мотива к новой деятельности).</a:t>
            </a:r>
            <a:r>
              <a:rPr lang="ru-RU" sz="26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Ориентировочный </a:t>
            </a:r>
            <a:r>
              <a:rPr lang="ru-RU" sz="26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этап </a:t>
            </a:r>
            <a:r>
              <a:rPr lang="ru-RU" sz="26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(формулирование целей деятельности, подбор средств).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Исполнительский этап.</a:t>
            </a:r>
            <a:endParaRPr lang="ru-RU" sz="26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5515" y="4725144"/>
            <a:ext cx="8712968" cy="1190600"/>
          </a:xfrm>
          <a:prstGeom prst="rect">
            <a:avLst/>
          </a:prstGeom>
          <a:solidFill>
            <a:srgbClr val="B3FF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Сформулируйте основные задачи </a:t>
            </a:r>
          </a:p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третьего этапа.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47664" y="44624"/>
            <a:ext cx="7643834" cy="6429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Педагогические технологии и приёмы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07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547664" y="80689"/>
            <a:ext cx="7416823" cy="539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Этапы организации деятельности</a:t>
            </a:r>
            <a:endParaRPr lang="ru-RU" sz="32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342977"/>
              </p:ext>
            </p:extLst>
          </p:nvPr>
        </p:nvGraphicFramePr>
        <p:xfrm>
          <a:off x="0" y="-27384"/>
          <a:ext cx="9144000" cy="41056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00"/>
                <a:gridCol w="4572000"/>
              </a:tblGrid>
              <a:tr h="5391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Этапы организации деятельности</a:t>
                      </a:r>
                    </a:p>
                  </a:txBody>
                  <a:tcP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189056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Мотивационный этап </a:t>
                      </a:r>
                      <a:r>
                        <a:rPr lang="ru-RU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(создание условий для возникновения внутреннего побуждающего мотива к новой деятельности)</a:t>
                      </a:r>
                      <a:endParaRPr lang="ru-RU" sz="18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39137">
                <a:tc>
                  <a:txBody>
                    <a:bodyPr/>
                    <a:lstStyle/>
                    <a:p>
                      <a:pPr algn="just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Ориентировочный этап </a:t>
                      </a:r>
                      <a:r>
                        <a:rPr lang="ru-RU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(осознание, уточнение, формулирование целей деятельности, подбор средств)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  <a:tr h="539137">
                <a:tc>
                  <a:txBody>
                    <a:bodyPr/>
                    <a:lstStyle/>
                    <a:p>
                      <a:pPr algn="just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Исполнительский этап </a:t>
                      </a:r>
                      <a:r>
                        <a:rPr lang="ru-RU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(реализация самой деятельности через соответствующие действия, получение результата, подведение итогов)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120" y="2924944"/>
            <a:ext cx="1479092" cy="136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кругленная прямоугольная выноска 9"/>
          <p:cNvSpPr/>
          <p:nvPr/>
        </p:nvSpPr>
        <p:spPr>
          <a:xfrm>
            <a:off x="6732240" y="3068960"/>
            <a:ext cx="2160240" cy="1008112"/>
          </a:xfrm>
          <a:prstGeom prst="wedgeRoundRectCallout">
            <a:avLst>
              <a:gd name="adj1" fmla="val -81648"/>
              <a:gd name="adj2" fmla="val -21065"/>
              <a:gd name="adj3" fmla="val 16667"/>
            </a:avLst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Мы это сделали!!!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197" y="548680"/>
            <a:ext cx="1440160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Скругленная прямоугольная выноска 11"/>
          <p:cNvSpPr/>
          <p:nvPr/>
        </p:nvSpPr>
        <p:spPr>
          <a:xfrm>
            <a:off x="6721152" y="620688"/>
            <a:ext cx="2315344" cy="1008112"/>
          </a:xfrm>
          <a:prstGeom prst="wedgeRoundRectCallout">
            <a:avLst>
              <a:gd name="adj1" fmla="val -81648"/>
              <a:gd name="adj2" fmla="val -21065"/>
              <a:gd name="adj3" fmla="val 16667"/>
            </a:avLst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Срочно нужна помощь?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Мы готовы!!!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609" y="1772816"/>
            <a:ext cx="1085106" cy="108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Скругленная прямоугольная выноска 13"/>
          <p:cNvSpPr/>
          <p:nvPr/>
        </p:nvSpPr>
        <p:spPr>
          <a:xfrm>
            <a:off x="4644008" y="1844824"/>
            <a:ext cx="2376264" cy="1008112"/>
          </a:xfrm>
          <a:prstGeom prst="wedgeRoundRectCallout">
            <a:avLst>
              <a:gd name="adj1" fmla="val 80185"/>
              <a:gd name="adj2" fmla="val -32403"/>
              <a:gd name="adj3" fmla="val 16667"/>
            </a:avLst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Мы знаем, что нужно делать!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323528" y="4797152"/>
            <a:ext cx="3960440" cy="1584176"/>
          </a:xfrm>
          <a:prstGeom prst="homePlate">
            <a:avLst/>
          </a:prstGeom>
          <a:solidFill>
            <a:srgbClr val="FFFFAB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Предлагаем детям разные речевые формы: произносим слова, составляем предложения, рассказы и т.д.</a:t>
            </a:r>
            <a:endParaRPr lang="ru-RU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Пятиугольник 15"/>
          <p:cNvSpPr/>
          <p:nvPr/>
        </p:nvSpPr>
        <p:spPr>
          <a:xfrm>
            <a:off x="4283968" y="4797152"/>
            <a:ext cx="2592288" cy="1584176"/>
          </a:xfrm>
          <a:prstGeom prst="homePlate">
            <a:avLst/>
          </a:prstGeom>
          <a:solidFill>
            <a:srgbClr val="FFFFAB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Играем в подвижные речевые игры</a:t>
            </a:r>
            <a:endParaRPr lang="ru-RU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Пятиугольник 16"/>
          <p:cNvSpPr/>
          <p:nvPr/>
        </p:nvSpPr>
        <p:spPr>
          <a:xfrm>
            <a:off x="6876256" y="4797152"/>
            <a:ext cx="2027808" cy="1584176"/>
          </a:xfrm>
          <a:prstGeom prst="homePlate">
            <a:avLst/>
          </a:prstGeom>
          <a:solidFill>
            <a:srgbClr val="FFFFAB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Подводим итог</a:t>
            </a:r>
            <a:endParaRPr lang="ru-RU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07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836712"/>
            <a:ext cx="8712968" cy="3997821"/>
          </a:xfrm>
          <a:prstGeom prst="rect">
            <a:avLst/>
          </a:prstGeom>
          <a:solidFill>
            <a:srgbClr val="C8D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+mj-lt"/>
              <a:buAutoNum type="arabicPeriod"/>
            </a:pPr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Мотивационный </a:t>
            </a:r>
            <a:r>
              <a:rPr lang="ru-RU" sz="26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этап </a:t>
            </a:r>
            <a:r>
              <a:rPr lang="ru-RU" sz="26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(создание условий для возникновения внутреннего побуждающего мотива к новой деятельности).</a:t>
            </a:r>
            <a:r>
              <a:rPr lang="ru-RU" sz="26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Ориентировочный </a:t>
            </a:r>
            <a:r>
              <a:rPr lang="ru-RU" sz="26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этап </a:t>
            </a:r>
            <a:r>
              <a:rPr lang="ru-RU" sz="26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(осознание, </a:t>
            </a:r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уточнение, </a:t>
            </a:r>
            <a:r>
              <a:rPr lang="ru-RU" sz="26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формулирование целей деятельности, подбор средств).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Исполнительский </a:t>
            </a:r>
            <a:r>
              <a:rPr lang="ru-RU" sz="26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этап </a:t>
            </a:r>
            <a:r>
              <a:rPr lang="ru-RU" sz="26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(реализация самой </a:t>
            </a:r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деятельности через соответствующие действия, </a:t>
            </a:r>
            <a:r>
              <a:rPr lang="ru-RU" sz="26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получение результата, подведение итогов).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Рефлексивный этап.</a:t>
            </a:r>
            <a:endParaRPr lang="ru-RU" sz="26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4468" y="5517232"/>
            <a:ext cx="8712968" cy="992892"/>
          </a:xfrm>
          <a:prstGeom prst="rect">
            <a:avLst/>
          </a:prstGeom>
          <a:solidFill>
            <a:srgbClr val="B3FF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Сформулируйте основную задачу </a:t>
            </a:r>
          </a:p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четвёртого этапа.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47664" y="44624"/>
            <a:ext cx="7643834" cy="6429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Педагогические технологии и приёмы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07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547664" y="80689"/>
            <a:ext cx="7416823" cy="539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Этапы организации деятельности</a:t>
            </a:r>
            <a:endParaRPr lang="ru-RU" sz="32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816177"/>
              </p:ext>
            </p:extLst>
          </p:nvPr>
        </p:nvGraphicFramePr>
        <p:xfrm>
          <a:off x="0" y="32172"/>
          <a:ext cx="9144000" cy="55686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00"/>
                <a:gridCol w="4572000"/>
              </a:tblGrid>
              <a:tr h="5391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Этапы организации деятельности</a:t>
                      </a:r>
                    </a:p>
                  </a:txBody>
                  <a:tcP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189056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Мотивационный этап </a:t>
                      </a:r>
                      <a:r>
                        <a:rPr lang="ru-RU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(создание условий для возникновения внутреннего побуждающего мотива к новой деятельности)</a:t>
                      </a:r>
                      <a:endParaRPr lang="ru-RU" sz="18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39137">
                <a:tc>
                  <a:txBody>
                    <a:bodyPr/>
                    <a:lstStyle/>
                    <a:p>
                      <a:pPr algn="just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Ориентировочный этап </a:t>
                      </a:r>
                      <a:r>
                        <a:rPr lang="ru-RU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(осознание, уточнение, формулирование целей деятельности, подбор средств)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  <a:tr h="539137">
                <a:tc>
                  <a:txBody>
                    <a:bodyPr/>
                    <a:lstStyle/>
                    <a:p>
                      <a:pPr algn="just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Исполнительский этап </a:t>
                      </a:r>
                      <a:r>
                        <a:rPr lang="ru-RU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(реализация самой деятельности через соответствующие действия, получение результата, подведение итогов)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3913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Рефлексивный этап </a:t>
                      </a:r>
                      <a:r>
                        <a:rPr lang="ru-RU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(«взгляд назад», выражение  своих эмоций по итогам деятельности)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120" y="2996952"/>
            <a:ext cx="1479092" cy="136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кругленная прямоугольная выноска 9"/>
          <p:cNvSpPr/>
          <p:nvPr/>
        </p:nvSpPr>
        <p:spPr>
          <a:xfrm>
            <a:off x="6732240" y="2996952"/>
            <a:ext cx="2160240" cy="1008112"/>
          </a:xfrm>
          <a:prstGeom prst="wedgeRoundRectCallout">
            <a:avLst>
              <a:gd name="adj1" fmla="val -81648"/>
              <a:gd name="adj2" fmla="val -21065"/>
              <a:gd name="adj3" fmla="val 16667"/>
            </a:avLst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Мы это сделали!!!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197" y="620688"/>
            <a:ext cx="1440160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Скругленная прямоугольная выноска 11"/>
          <p:cNvSpPr/>
          <p:nvPr/>
        </p:nvSpPr>
        <p:spPr>
          <a:xfrm>
            <a:off x="6721152" y="676288"/>
            <a:ext cx="2315344" cy="1008112"/>
          </a:xfrm>
          <a:prstGeom prst="wedgeRoundRectCallout">
            <a:avLst>
              <a:gd name="adj1" fmla="val -81648"/>
              <a:gd name="adj2" fmla="val -21065"/>
              <a:gd name="adj3" fmla="val 16667"/>
            </a:avLst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Срочно нужна помощь?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Мы готовы!!!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609" y="1772816"/>
            <a:ext cx="1085106" cy="108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Скругленная прямоугольная выноска 13"/>
          <p:cNvSpPr/>
          <p:nvPr/>
        </p:nvSpPr>
        <p:spPr>
          <a:xfrm>
            <a:off x="4644008" y="1862262"/>
            <a:ext cx="2376264" cy="1008112"/>
          </a:xfrm>
          <a:prstGeom prst="wedgeRoundRectCallout">
            <a:avLst>
              <a:gd name="adj1" fmla="val 80185"/>
              <a:gd name="adj2" fmla="val -32403"/>
              <a:gd name="adj3" fmla="val 16667"/>
            </a:avLst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Мы знаем, что нужно делать!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484302"/>
            <a:ext cx="1203379" cy="11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Скругленная прямоугольная выноска 15"/>
          <p:cNvSpPr/>
          <p:nvPr/>
        </p:nvSpPr>
        <p:spPr>
          <a:xfrm>
            <a:off x="4644008" y="4484302"/>
            <a:ext cx="2736304" cy="1008112"/>
          </a:xfrm>
          <a:prstGeom prst="wedgeRoundRectCallout">
            <a:avLst>
              <a:gd name="adj1" fmla="val 65867"/>
              <a:gd name="adj2" fmla="val -17286"/>
              <a:gd name="adj3" fmla="val 16667"/>
            </a:avLst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Мне понравилось строить! А мне работать в команде!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79512" y="5877272"/>
            <a:ext cx="8712968" cy="576064"/>
          </a:xfrm>
          <a:prstGeom prst="rect">
            <a:avLst/>
          </a:prstGeom>
          <a:solidFill>
            <a:srgbClr val="FFFFAB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Что вам понравилось сегодня на занятии?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15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764704"/>
            <a:ext cx="8712968" cy="4824536"/>
          </a:xfrm>
          <a:prstGeom prst="rect">
            <a:avLst/>
          </a:prstGeom>
          <a:solidFill>
            <a:srgbClr val="C8D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+mj-lt"/>
              <a:buAutoNum type="arabicPeriod"/>
            </a:pPr>
            <a:r>
              <a:rPr lang="ru-RU" sz="2500" b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Мотивационный </a:t>
            </a:r>
            <a:r>
              <a:rPr lang="ru-RU" sz="25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этап </a:t>
            </a:r>
            <a:r>
              <a:rPr lang="ru-RU" sz="25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(создание условий для возникновения внутреннего побуждающего мотива к новой деятельности).</a:t>
            </a:r>
            <a:r>
              <a:rPr lang="ru-RU" sz="25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500" b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Ориентировочный </a:t>
            </a:r>
            <a:r>
              <a:rPr lang="ru-RU" sz="25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этап </a:t>
            </a:r>
            <a:r>
              <a:rPr lang="ru-RU" sz="25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(осознание, </a:t>
            </a:r>
            <a:r>
              <a:rPr lang="ru-RU" sz="25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уточнение, </a:t>
            </a:r>
            <a:r>
              <a:rPr lang="ru-RU" sz="25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формулирование целей деятельности, подбор средств).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500" b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Исполнительский </a:t>
            </a:r>
            <a:r>
              <a:rPr lang="ru-RU" sz="25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этап </a:t>
            </a:r>
            <a:r>
              <a:rPr lang="ru-RU" sz="25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(реализация самой </a:t>
            </a:r>
            <a:r>
              <a:rPr lang="ru-RU" sz="25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деятельности через соответствующие действия, </a:t>
            </a:r>
            <a:r>
              <a:rPr lang="ru-RU" sz="25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получение результата, подведение итогов).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500" b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Рефлексивный </a:t>
            </a:r>
            <a:r>
              <a:rPr lang="ru-RU" sz="25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этап </a:t>
            </a:r>
            <a:r>
              <a:rPr lang="ru-RU" sz="25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(«взгляд назад», выражение  своих эмоций по итогам деятельности).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500" b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Перспективный этап</a:t>
            </a:r>
            <a:endParaRPr lang="ru-RU" sz="25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4468" y="5676468"/>
            <a:ext cx="8712968" cy="848876"/>
          </a:xfrm>
          <a:prstGeom prst="rect">
            <a:avLst/>
          </a:prstGeom>
          <a:solidFill>
            <a:srgbClr val="B3FF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Сформулируйте основную задачу </a:t>
            </a:r>
          </a:p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ятого этапа.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47664" y="44624"/>
            <a:ext cx="7643834" cy="6429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Педагогические технологии и приёмы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07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057597"/>
              </p:ext>
            </p:extLst>
          </p:nvPr>
        </p:nvGraphicFramePr>
        <p:xfrm>
          <a:off x="0" y="32172"/>
          <a:ext cx="9144000" cy="67573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00"/>
                <a:gridCol w="4572000"/>
              </a:tblGrid>
              <a:tr h="5391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Этапы организации деятельности</a:t>
                      </a:r>
                    </a:p>
                  </a:txBody>
                  <a:tcP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189056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Мотивационный этап </a:t>
                      </a:r>
                      <a:r>
                        <a:rPr lang="ru-RU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(создание условий для возникновения внутреннего побуждающего мотива к новой деятельности)</a:t>
                      </a:r>
                      <a:endParaRPr lang="ru-RU" sz="18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39137">
                <a:tc>
                  <a:txBody>
                    <a:bodyPr/>
                    <a:lstStyle/>
                    <a:p>
                      <a:pPr algn="just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Ориентировочный этап </a:t>
                      </a:r>
                      <a:r>
                        <a:rPr lang="ru-RU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(осознание, уточнение, формулирование целей деятельности, подбор средств)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  <a:tr h="539137">
                <a:tc>
                  <a:txBody>
                    <a:bodyPr/>
                    <a:lstStyle/>
                    <a:p>
                      <a:pPr algn="just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Исполнительский этап </a:t>
                      </a:r>
                      <a:r>
                        <a:rPr lang="ru-RU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(реализация самой деятельности через соответствующие действия, получение результата, подведение итогов)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3913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Рефлексивный этап </a:t>
                      </a:r>
                      <a:r>
                        <a:rPr lang="ru-RU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(«взгляд назад», выражение  своих эмоций по итогам деятельности)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  <a:tr h="539137">
                <a:tc>
                  <a:txBody>
                    <a:bodyPr/>
                    <a:lstStyle/>
                    <a:p>
                      <a:pPr algn="just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Перспективный этап </a:t>
                      </a:r>
                      <a:r>
                        <a:rPr lang="ru-RU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(выход на самостоятельную деятельность детей)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120" y="2996952"/>
            <a:ext cx="1479092" cy="136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6732240" y="2996952"/>
            <a:ext cx="2160240" cy="1008112"/>
          </a:xfrm>
          <a:prstGeom prst="wedgeRoundRectCallout">
            <a:avLst>
              <a:gd name="adj1" fmla="val -81648"/>
              <a:gd name="adj2" fmla="val -21065"/>
              <a:gd name="adj3" fmla="val 16667"/>
            </a:avLst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Мы это сделали!!!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661248"/>
            <a:ext cx="846301" cy="10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6444208" y="5661247"/>
            <a:ext cx="2592288" cy="1076213"/>
          </a:xfrm>
          <a:prstGeom prst="wedgeRoundRectCallout">
            <a:avLst>
              <a:gd name="adj1" fmla="val -81648"/>
              <a:gd name="adj2" fmla="val -21065"/>
              <a:gd name="adj3" fmla="val 16667"/>
            </a:avLst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бы еще такого сделать?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197" y="620688"/>
            <a:ext cx="1440160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6721152" y="676288"/>
            <a:ext cx="2315344" cy="1008112"/>
          </a:xfrm>
          <a:prstGeom prst="wedgeRoundRectCallout">
            <a:avLst>
              <a:gd name="adj1" fmla="val -81648"/>
              <a:gd name="adj2" fmla="val -21065"/>
              <a:gd name="adj3" fmla="val 16667"/>
            </a:avLst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Срочно нужна помощь?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Мы готовы!!!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609" y="1772816"/>
            <a:ext cx="1085106" cy="108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кругленная прямоугольная выноска 9"/>
          <p:cNvSpPr/>
          <p:nvPr/>
        </p:nvSpPr>
        <p:spPr>
          <a:xfrm>
            <a:off x="4644008" y="1862262"/>
            <a:ext cx="2376264" cy="1008112"/>
          </a:xfrm>
          <a:prstGeom prst="wedgeRoundRectCallout">
            <a:avLst>
              <a:gd name="adj1" fmla="val 80185"/>
              <a:gd name="adj2" fmla="val -32403"/>
              <a:gd name="adj3" fmla="val 16667"/>
            </a:avLst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Мы знаем, что нужно делать!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484302"/>
            <a:ext cx="1203379" cy="11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Скругленная прямоугольная выноска 11"/>
          <p:cNvSpPr/>
          <p:nvPr/>
        </p:nvSpPr>
        <p:spPr>
          <a:xfrm>
            <a:off x="4644008" y="4484302"/>
            <a:ext cx="2736304" cy="1008112"/>
          </a:xfrm>
          <a:prstGeom prst="wedgeRoundRectCallout">
            <a:avLst>
              <a:gd name="adj1" fmla="val 65867"/>
              <a:gd name="adj2" fmla="val -17286"/>
              <a:gd name="adj3" fmla="val 16667"/>
            </a:avLst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Мне понравилось строить! А мне работать в команде!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20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1052736"/>
            <a:ext cx="8208912" cy="1728192"/>
          </a:xfrm>
          <a:prstGeom prst="rect">
            <a:avLst/>
          </a:prstGeom>
          <a:solidFill>
            <a:srgbClr val="C4FFA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Технология продуктивного чтения-слушания</a:t>
            </a:r>
            <a:endParaRPr lang="ru-RU" sz="32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2" descr="ГОУ Центр образования 2006 (школа 2006) - официальный сайт Родителя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444" y="2924944"/>
            <a:ext cx="4248472" cy="3765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71929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Технологии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деятельностного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типа</a:t>
            </a:r>
          </a:p>
        </p:txBody>
      </p:sp>
    </p:spTree>
    <p:extLst>
      <p:ext uri="{BB962C8B-B14F-4D97-AF65-F5344CB8AC3E}">
        <p14:creationId xmlns:p14="http://schemas.microsoft.com/office/powerpoint/2010/main" val="358965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715140" y="6528430"/>
            <a:ext cx="2437909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</a:t>
            </a: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«БАЛАСС», 2017</a:t>
            </a:r>
            <a:endParaRPr lang="ru-RU" sz="15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908720"/>
            <a:ext cx="8640960" cy="18000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 anchorCtr="0">
            <a:normAutofit fontScale="92500" lnSpcReduction="20000"/>
          </a:bodyPr>
          <a:lstStyle/>
          <a:p>
            <a:pPr algn="ctr"/>
            <a:r>
              <a:rPr lang="ru-RU" sz="4800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Проблемные методы и их место в дошкольном </a:t>
            </a: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образовании</a:t>
            </a:r>
            <a:endParaRPr lang="ru-RU" sz="4800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06" b="30897"/>
          <a:stretch/>
        </p:blipFill>
        <p:spPr>
          <a:xfrm>
            <a:off x="19878" y="28931"/>
            <a:ext cx="2020828" cy="923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6" descr="C:\Users\msi\Downloads\распаковка\cherez-zabor_102502377бббб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780928"/>
            <a:ext cx="48965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49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91680" y="148570"/>
            <a:ext cx="72142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Проблемные методы и их место в ДО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16016" y="908720"/>
            <a:ext cx="4189884" cy="2088232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дошкольной практике  целесообразно использовать частично-поисковый метод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2" descr="I:\По планете шаг за шагом_часть 1\Po_planete_shag_za_shagom_part1-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2" t="-32" r="976" b="1447"/>
          <a:stretch/>
        </p:blipFill>
        <p:spPr bwMode="auto">
          <a:xfrm>
            <a:off x="180464" y="908720"/>
            <a:ext cx="4341468" cy="5734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88024" y="3212976"/>
            <a:ext cx="4189884" cy="3240360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Какие первичные представления могут извлечь дети, разглядывая данный рисунок? (Пособие «По планете шаг за шагом», стр. 3)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75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mariafresa.net/newimages/animl-clipart-lion-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/>
        </p:blipFill>
        <p:spPr bwMode="auto">
          <a:xfrm>
            <a:off x="179512" y="740172"/>
            <a:ext cx="2552932" cy="24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Горизонтальный свиток 5"/>
          <p:cNvSpPr/>
          <p:nvPr/>
        </p:nvSpPr>
        <p:spPr>
          <a:xfrm>
            <a:off x="2182788" y="1988840"/>
            <a:ext cx="6727304" cy="4447232"/>
          </a:xfrm>
          <a:prstGeom prst="horizontalScroll">
            <a:avLst/>
          </a:prstGeom>
          <a:solidFill>
            <a:srgbClr val="FFFFAB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Дорогие ребята!</a:t>
            </a:r>
          </a:p>
          <a:p>
            <a:pPr algn="just"/>
            <a:r>
              <a:rPr lang="ru-RU" sz="2000" i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Видел я по телевизору. Что у вас началась зима – снежная и морозная. Наверное вы не ходите гулять и всё время сидите дома. Приглашаю вас к себе в жаркую Африку, чтобы переждать зиму</a:t>
            </a: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Я очень переживаю за вас.</a:t>
            </a:r>
            <a:endParaRPr lang="ru-RU" sz="2000" i="1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ru-RU" sz="2000" i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Ваш друг Африканский Лев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691680" y="148570"/>
            <a:ext cx="72142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Проблемные методы и их место в ДО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39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4936" y="980728"/>
            <a:ext cx="9144000" cy="3816424"/>
          </a:xfrm>
          <a:prstGeom prst="rect">
            <a:avLst/>
          </a:prstGeom>
          <a:solidFill>
            <a:srgbClr val="BCF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 algn="just"/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Побуждающий 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диалог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состоит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из отдельных стимулирующих реплик, которые помогают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ребёнку работать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по-настоящему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творчески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На этапе постановки проблемы этот диалог применяется для того, чтобы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дети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осознали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противоречие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заложенное в проблемной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ситуации,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сформулировали проблему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На этапе поиска решения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педагог побуждает детей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выдвинуть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проверить гипотезы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т.е. обеспечивает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открытие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знаний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путём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проб и ошибок.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5157192"/>
            <a:ext cx="8496944" cy="122413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Ребята, 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то же делать?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91680" y="148570"/>
            <a:ext cx="72142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Проблемные методы и их место в ДО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98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836712"/>
            <a:ext cx="8496944" cy="2952328"/>
          </a:xfrm>
          <a:prstGeom prst="rect">
            <a:avLst/>
          </a:prstGeom>
          <a:solidFill>
            <a:srgbClr val="BCF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 algn="just"/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Подводящий 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диалог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представляет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собой систему вопросов и заданий, которая активизирует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развивает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логическое мышление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детей.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этапе постановки проблемы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педагог пошагово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подводит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детей к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формулированию темы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На этапе поиска решения он выстраивает логическую цепочку умозаключений, ведущих к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новому знанию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148570"/>
            <a:ext cx="72142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Проблемные методы и их место в ДО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4005064"/>
            <a:ext cx="8404179" cy="2448272"/>
          </a:xfrm>
          <a:prstGeom prst="rect">
            <a:avLst/>
          </a:prstGeom>
          <a:solidFill>
            <a:srgbClr val="FFFFAB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Ребята, что подумал Лев о нашей зиме?</a:t>
            </a:r>
          </a:p>
          <a:p>
            <a:pPr algn="just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Зима у нас действительно такая плохая и мы не ходим гулять?</a:t>
            </a:r>
          </a:p>
          <a:p>
            <a:pPr algn="just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А что мы делаем на улице в такой мороз?</a:t>
            </a:r>
          </a:p>
          <a:p>
            <a:pPr algn="just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Так как же нам успокоить Льва?</a:t>
            </a:r>
          </a:p>
        </p:txBody>
      </p:sp>
    </p:spTree>
    <p:extLst>
      <p:ext uri="{BB962C8B-B14F-4D97-AF65-F5344CB8AC3E}">
        <p14:creationId xmlns:p14="http://schemas.microsoft.com/office/powerpoint/2010/main" val="50422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836712"/>
            <a:ext cx="8208912" cy="648072"/>
          </a:xfrm>
          <a:prstGeom prst="rect">
            <a:avLst/>
          </a:prstGeom>
          <a:solidFill>
            <a:srgbClr val="BCF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Мотивационный этап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51814"/>
              </p:ext>
            </p:extLst>
          </p:nvPr>
        </p:nvGraphicFramePr>
        <p:xfrm>
          <a:off x="251520" y="1728728"/>
          <a:ext cx="8640960" cy="3840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52528"/>
                <a:gridCol w="3888432"/>
              </a:tblGrid>
              <a:tr h="375816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Действия взрослого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Действия детей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</a:tr>
              <a:tr h="2456160">
                <a:tc>
                  <a:txBody>
                    <a:bodyPr/>
                    <a:lstStyle/>
                    <a:p>
                      <a:pPr algn="l"/>
                      <a:r>
                        <a:rPr lang="ru-RU" sz="2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Взрослый </a:t>
                      </a:r>
                      <a:r>
                        <a:rPr lang="ru-RU" sz="24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предъявляет детям проблемную </a:t>
                      </a:r>
                      <a:r>
                        <a:rPr lang="ru-RU" sz="24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жизненную или игровую ситуацию, требующую разрешения</a:t>
                      </a:r>
                      <a:r>
                        <a:rPr lang="ru-RU" sz="24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не столько через получение знаний, сколько через тот или иной вид деятельности.  </a:t>
                      </a:r>
                    </a:p>
                    <a:p>
                      <a:pPr algn="l"/>
                      <a:r>
                        <a:rPr lang="ru-RU" sz="24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 основном используется  </a:t>
                      </a:r>
                      <a:r>
                        <a:rPr lang="ru-RU" sz="24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побуждающий диалог</a:t>
                      </a:r>
                      <a:endParaRPr lang="ru-RU" sz="24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Дети эмоционально откликаются на ситуацию, </a:t>
                      </a:r>
                      <a:r>
                        <a:rPr lang="ru-RU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проявляют желание</a:t>
                      </a:r>
                      <a:r>
                        <a:rPr lang="ru-RU" sz="2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её разрешить</a:t>
                      </a:r>
                      <a:endParaRPr lang="ru-RU" sz="24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691680" y="76562"/>
            <a:ext cx="72142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Проблемные методы и их место в ДО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5805264"/>
            <a:ext cx="8654380" cy="648072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Конкретный пример можно посмотреть в пособии «По планете шаг за шагом», стр. 85-86</a:t>
            </a:r>
            <a:endParaRPr lang="ru-RU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65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900igr.net/datai/okruzhajuschij-mir/Beregite-vodu/0008-002-Beregite-vod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93" y="1052736"/>
            <a:ext cx="7809413" cy="51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tatic.etvnet.com/shared/img_essay/2130/s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847" y="4221088"/>
            <a:ext cx="1454177" cy="94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static.etvnet.com/shared/img_essay/2130/s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168071"/>
            <a:ext cx="1454177" cy="94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691680" y="148570"/>
            <a:ext cx="72142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Проблемные методы и их место в ДО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62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764704"/>
            <a:ext cx="8208912" cy="504056"/>
          </a:xfrm>
          <a:prstGeom prst="rect">
            <a:avLst/>
          </a:prstGeom>
          <a:solidFill>
            <a:srgbClr val="BCF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Ориентировочный этап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6719551"/>
              </p:ext>
            </p:extLst>
          </p:nvPr>
        </p:nvGraphicFramePr>
        <p:xfrm>
          <a:off x="251520" y="1412776"/>
          <a:ext cx="8640960" cy="3108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480"/>
                <a:gridCol w="4320480"/>
              </a:tblGrid>
              <a:tr h="375816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Действия взрослого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CCFF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Действия детей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CCFFB3"/>
                    </a:solidFill>
                  </a:tcPr>
                </a:tc>
              </a:tr>
              <a:tr h="1520056">
                <a:tc>
                  <a:txBody>
                    <a:bodyPr/>
                    <a:lstStyle/>
                    <a:p>
                      <a:pPr algn="l"/>
                      <a:r>
                        <a:rPr lang="ru-RU" sz="2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Взрослый </a:t>
                      </a:r>
                      <a:r>
                        <a:rPr lang="ru-RU" sz="24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подводит детей к </a:t>
                      </a:r>
                      <a:r>
                        <a:rPr lang="ru-RU" sz="24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осознанию</a:t>
                      </a:r>
                      <a:r>
                        <a:rPr lang="ru-RU" sz="24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и </a:t>
                      </a:r>
                      <a:r>
                        <a:rPr lang="ru-RU" sz="24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формулированию цели </a:t>
                      </a:r>
                      <a:r>
                        <a:rPr lang="ru-RU" sz="24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деятельности чаще всего с помощью </a:t>
                      </a:r>
                      <a:r>
                        <a:rPr lang="ru-RU" sz="24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подводящего диалога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Дети </a:t>
                      </a:r>
                      <a:r>
                        <a:rPr lang="ru-RU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формулируют свою цель </a:t>
                      </a:r>
                      <a:r>
                        <a:rPr lang="ru-RU" sz="2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 данном виде деятельности (что нужно сделать для разрешения ситуации). Причём для каждого вида деятельности будет своя цель</a:t>
                      </a:r>
                      <a:endParaRPr lang="ru-RU" sz="24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691680" y="76562"/>
            <a:ext cx="72142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Проблемные методы и их место в ДО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797152"/>
            <a:ext cx="8654380" cy="1512168"/>
          </a:xfrm>
          <a:prstGeom prst="rect">
            <a:avLst/>
          </a:prstGeom>
          <a:solidFill>
            <a:srgbClr val="CCFFB3"/>
          </a:solidFill>
          <a:ln>
            <a:solidFill>
              <a:srgbClr val="CCFF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Ребята, как вы думаете, что произошло?</a:t>
            </a: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Сухопутные животные поменялись с морскими? Так может ничего страшного?</a:t>
            </a: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 что же нам делать?</a:t>
            </a:r>
          </a:p>
        </p:txBody>
      </p:sp>
    </p:spTree>
    <p:extLst>
      <p:ext uri="{BB962C8B-B14F-4D97-AF65-F5344CB8AC3E}">
        <p14:creationId xmlns:p14="http://schemas.microsoft.com/office/powerpoint/2010/main" val="397459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50799"/>
              </p:ext>
            </p:extLst>
          </p:nvPr>
        </p:nvGraphicFramePr>
        <p:xfrm>
          <a:off x="323528" y="868640"/>
          <a:ext cx="8496944" cy="5760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72408"/>
                <a:gridCol w="4824536"/>
              </a:tblGrid>
              <a:tr h="389015"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Вид деятельности</a:t>
                      </a:r>
                      <a:endParaRPr lang="ru-RU" sz="21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CCFF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Цели ребёнка</a:t>
                      </a:r>
                      <a:endParaRPr lang="ru-RU" sz="21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CCFFB3"/>
                    </a:solidFill>
                  </a:tcPr>
                </a:tc>
              </a:tr>
              <a:tr h="389015">
                <a:tc>
                  <a:txBody>
                    <a:bodyPr/>
                    <a:lstStyle/>
                    <a:p>
                      <a:pPr algn="just"/>
                      <a:r>
                        <a:rPr lang="ru-RU" sz="2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Игровая деятельность</a:t>
                      </a:r>
                      <a:endParaRPr lang="ru-RU" sz="21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1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Поиграть</a:t>
                      </a:r>
                      <a:r>
                        <a:rPr lang="ru-RU" sz="2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в поваров</a:t>
                      </a:r>
                      <a:endParaRPr lang="ru-RU" sz="21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</a:tr>
              <a:tr h="389015">
                <a:tc>
                  <a:txBody>
                    <a:bodyPr/>
                    <a:lstStyle/>
                    <a:p>
                      <a:pPr algn="just"/>
                      <a:r>
                        <a:rPr lang="ru-RU" sz="2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Познавательно-исследовательская деятельность</a:t>
                      </a:r>
                      <a:endParaRPr lang="ru-RU" sz="21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1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Провести опыт </a:t>
                      </a:r>
                      <a:r>
                        <a:rPr lang="ru-RU" sz="2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со</a:t>
                      </a:r>
                      <a:r>
                        <a:rPr lang="ru-RU" sz="21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снегом</a:t>
                      </a:r>
                      <a:r>
                        <a:rPr lang="ru-RU" sz="2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; </a:t>
                      </a:r>
                      <a:r>
                        <a:rPr lang="ru-RU" sz="21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проверить</a:t>
                      </a:r>
                      <a:r>
                        <a:rPr lang="ru-RU" sz="2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свои</a:t>
                      </a:r>
                      <a:r>
                        <a:rPr lang="ru-RU" sz="21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догадки о том, можно ли есть снег</a:t>
                      </a:r>
                      <a:r>
                        <a:rPr lang="ru-RU" sz="2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; </a:t>
                      </a:r>
                      <a:r>
                        <a:rPr lang="ru-RU" sz="21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узнать,</a:t>
                      </a:r>
                      <a:r>
                        <a:rPr lang="ru-RU" sz="2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зачем</a:t>
                      </a:r>
                      <a:r>
                        <a:rPr lang="ru-RU" sz="21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зайчик меняет шкурку зимой</a:t>
                      </a:r>
                      <a:endParaRPr lang="ru-RU" sz="21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</a:tr>
              <a:tr h="389015">
                <a:tc>
                  <a:txBody>
                    <a:bodyPr/>
                    <a:lstStyle/>
                    <a:p>
                      <a:pPr algn="just"/>
                      <a:r>
                        <a:rPr lang="ru-RU" sz="2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Конструирование</a:t>
                      </a:r>
                      <a:endParaRPr lang="ru-RU" sz="21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1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Построить</a:t>
                      </a:r>
                      <a:r>
                        <a:rPr lang="ru-RU" sz="2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дом </a:t>
                      </a:r>
                      <a:r>
                        <a:rPr lang="ru-RU" sz="21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для</a:t>
                      </a:r>
                      <a:r>
                        <a:rPr lang="ru-RU" sz="2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куклы; </a:t>
                      </a:r>
                      <a:r>
                        <a:rPr lang="ru-RU" sz="21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сделать</a:t>
                      </a:r>
                      <a:r>
                        <a:rPr lang="ru-RU" sz="2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подарок </a:t>
                      </a:r>
                      <a:r>
                        <a:rPr lang="ru-RU" sz="21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для</a:t>
                      </a:r>
                      <a:r>
                        <a:rPr lang="ru-RU" sz="2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мамы</a:t>
                      </a:r>
                      <a:endParaRPr lang="ru-RU" sz="21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</a:tr>
              <a:tr h="389015">
                <a:tc>
                  <a:txBody>
                    <a:bodyPr/>
                    <a:lstStyle/>
                    <a:p>
                      <a:pPr algn="just"/>
                      <a:r>
                        <a:rPr lang="ru-RU" sz="2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Изобразительная деятельность</a:t>
                      </a:r>
                      <a:endParaRPr lang="ru-RU" sz="21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1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Нарисовать</a:t>
                      </a:r>
                      <a:r>
                        <a:rPr lang="ru-RU" sz="2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героев</a:t>
                      </a:r>
                      <a:r>
                        <a:rPr lang="ru-RU" sz="21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сказки</a:t>
                      </a:r>
                      <a:endParaRPr lang="ru-RU" sz="21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</a:tr>
              <a:tr h="389015">
                <a:tc>
                  <a:txBody>
                    <a:bodyPr/>
                    <a:lstStyle/>
                    <a:p>
                      <a:pPr algn="just"/>
                      <a:r>
                        <a:rPr lang="ru-RU" sz="2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Восприятие художественной литературы и фольклора</a:t>
                      </a:r>
                      <a:endParaRPr lang="ru-RU" sz="21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1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Прочитать</a:t>
                      </a:r>
                      <a:r>
                        <a:rPr lang="ru-RU" sz="2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сказку «Дождик», </a:t>
                      </a:r>
                      <a:r>
                        <a:rPr lang="ru-RU" sz="21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чтобы</a:t>
                      </a:r>
                      <a:r>
                        <a:rPr lang="ru-RU" sz="21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узнать, что же произошло с главным героем</a:t>
                      </a:r>
                      <a:endParaRPr lang="ru-RU" sz="21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</a:tr>
              <a:tr h="389015">
                <a:tc>
                  <a:txBody>
                    <a:bodyPr/>
                    <a:lstStyle/>
                    <a:p>
                      <a:pPr algn="just"/>
                      <a:r>
                        <a:rPr lang="ru-RU" sz="2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Коммуникативная деятельность</a:t>
                      </a:r>
                      <a:endParaRPr lang="ru-RU" sz="21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1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Рассказать</a:t>
                      </a:r>
                      <a:r>
                        <a:rPr lang="ru-RU" sz="2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гостям</a:t>
                      </a:r>
                      <a:r>
                        <a:rPr lang="ru-RU" sz="21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об осени</a:t>
                      </a:r>
                      <a:r>
                        <a:rPr lang="ru-RU" sz="2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; </a:t>
                      </a:r>
                      <a:r>
                        <a:rPr lang="ru-RU" sz="21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договориться</a:t>
                      </a:r>
                      <a:r>
                        <a:rPr lang="ru-RU" sz="2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с игрушками</a:t>
                      </a:r>
                      <a:r>
                        <a:rPr lang="ru-RU" sz="21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о правилах поведения</a:t>
                      </a:r>
                      <a:endParaRPr lang="ru-RU" sz="21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691680" y="148570"/>
            <a:ext cx="72142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Проблемные методы и их место в ДО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82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106640"/>
            <a:ext cx="72142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Проблемные методы и их место в ДО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908720"/>
            <a:ext cx="8352928" cy="1080120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Познавательно-исследовательская деятельность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Изучаем наше тело</a:t>
            </a:r>
            <a:endParaRPr lang="ru-RU" sz="24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132856"/>
            <a:ext cx="8352928" cy="2376264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Цель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воспитателя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создание условий исследования строения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тела человека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его отличий от животного, формирования первичных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представлений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 способах сохранения здоровья и умения распознавать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эмоции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 выражению лица человека.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4653136"/>
            <a:ext cx="8352928" cy="1440160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Предполагаемая цель ребёнка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помочь игрушкам разобраться,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чем отличаются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животные от человека.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6237312"/>
            <a:ext cx="6552728" cy="504056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Пример взят из Методических рекомендаций к пособию.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27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51520" y="764704"/>
            <a:ext cx="8640960" cy="237626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>  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«Чтение-слушание –  это не умение озвучивать  печатное слово, а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восприятие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текста на слух и его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понимание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(извлечение смысла, содержания)».</a:t>
            </a:r>
          </a:p>
          <a:p>
            <a:pPr algn="just"/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                           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О.В. </a:t>
            </a:r>
            <a:r>
              <a:rPr lang="ru-RU" sz="2400" i="1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Чиндилова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  <a:endParaRPr lang="ru-RU" sz="3200" i="1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8" name="Picture 4" descr="https://ds02.infourok.ru/uploads/ex/0eea/00069e99-5100c15a/img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8" t="17682" r="29092" b="51207"/>
          <a:stretch/>
        </p:blipFill>
        <p:spPr bwMode="auto">
          <a:xfrm>
            <a:off x="1331640" y="3356992"/>
            <a:ext cx="6643213" cy="317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71929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Технологии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деятельностного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типа</a:t>
            </a:r>
          </a:p>
        </p:txBody>
      </p:sp>
    </p:spTree>
    <p:extLst>
      <p:ext uri="{BB962C8B-B14F-4D97-AF65-F5344CB8AC3E}">
        <p14:creationId xmlns:p14="http://schemas.microsoft.com/office/powerpoint/2010/main" val="376135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7384"/>
            <a:ext cx="9144000" cy="720080"/>
          </a:xfrm>
          <a:prstGeom prst="rect">
            <a:avLst/>
          </a:prstGeom>
          <a:solidFill>
            <a:srgbClr val="BCF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Исполнительский этап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9970736"/>
              </p:ext>
            </p:extLst>
          </p:nvPr>
        </p:nvGraphicFramePr>
        <p:xfrm>
          <a:off x="0" y="620688"/>
          <a:ext cx="9144000" cy="12444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60032"/>
                <a:gridCol w="4283968"/>
              </a:tblGrid>
              <a:tr h="375816"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Действия взрослого</a:t>
                      </a:r>
                      <a:endParaRPr lang="ru-RU" sz="17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BCFF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Действия детей</a:t>
                      </a:r>
                      <a:endParaRPr lang="ru-RU" sz="17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BCFF9B"/>
                    </a:solidFill>
                  </a:tcPr>
                </a:tc>
              </a:tr>
              <a:tr h="478904">
                <a:tc>
                  <a:txBody>
                    <a:bodyPr/>
                    <a:lstStyle/>
                    <a:p>
                      <a:pPr algn="just"/>
                      <a:r>
                        <a:rPr lang="ru-RU" sz="17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Взрослый </a:t>
                      </a:r>
                      <a:r>
                        <a:rPr lang="ru-RU" sz="17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организует выполнение детьми различных </a:t>
                      </a:r>
                      <a:r>
                        <a:rPr lang="ru-RU" sz="17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действий, обусловленных целью</a:t>
                      </a:r>
                      <a:endParaRPr lang="ru-RU" sz="17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Дети выполняют действия либо по образцу, либо </a:t>
                      </a:r>
                      <a:r>
                        <a:rPr lang="ru-RU" sz="17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творчески</a:t>
                      </a:r>
                      <a:endParaRPr lang="ru-RU" sz="17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51520" y="2420888"/>
            <a:ext cx="8640960" cy="3528392"/>
          </a:xfrm>
          <a:prstGeom prst="rect">
            <a:avLst/>
          </a:prstGeom>
          <a:solidFill>
            <a:srgbClr val="B7F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Познавательно-исследовательская деятельность.</a:t>
            </a:r>
          </a:p>
          <a:p>
            <a:pPr algn="just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Цель деятельности: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Создание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условий для исследования простейших свойств снега (холодный, белого цвета, рыхлый, тает и превращается в воду) и льда (холодный, прозрачный, твёрдый, не рыхлый, также тает и превращается в воду) и экспериментирования со снегом и льдом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(См. пособие «По планете шаг за шагом», стр. 40-41)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56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7384"/>
            <a:ext cx="9144000" cy="720080"/>
          </a:xfrm>
          <a:prstGeom prst="rect">
            <a:avLst/>
          </a:prstGeom>
          <a:solidFill>
            <a:srgbClr val="BCF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Исполнительский этап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08720"/>
            <a:ext cx="4572000" cy="5616624"/>
          </a:xfrm>
          <a:prstGeom prst="rect">
            <a:avLst/>
          </a:prstGeom>
          <a:solidFill>
            <a:srgbClr val="B7F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Предлагаем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детям провести серию опытов со снегом и льдом.  </a:t>
            </a:r>
          </a:p>
          <a:p>
            <a:pPr algn="just"/>
            <a:r>
              <a:rPr lang="ru-RU" sz="2400" i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Опыт 1.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Положить снег и лёд на ладошку и сделать вывод о том, тёплые они или холодные, обвести соответствующий знак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algn="just"/>
            <a:r>
              <a:rPr lang="ru-RU" sz="2400" i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Опыт 2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Положить лёд и снег на бумагу чёрного цвета и сделать вывод о прозрачности и цвете. </a:t>
            </a:r>
          </a:p>
          <a:p>
            <a:pPr algn="just"/>
            <a:r>
              <a:rPr lang="ru-RU" sz="2400" i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Опыт 3.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Попробовать сдуть снег и лёд с ладошки (варежки) и сделать вывод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6" name="Picture 2" descr="I:\По планете шаг за шагом_часть 1\Po_planete_shag_za_shagom_part1-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148" y="805280"/>
            <a:ext cx="4319340" cy="5720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13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7384"/>
            <a:ext cx="9144000" cy="720080"/>
          </a:xfrm>
          <a:prstGeom prst="rect">
            <a:avLst/>
          </a:prstGeom>
          <a:solidFill>
            <a:srgbClr val="BCF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Исполнительский этап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80728"/>
            <a:ext cx="4716016" cy="5400600"/>
          </a:xfrm>
          <a:prstGeom prst="rect">
            <a:avLst/>
          </a:prstGeom>
          <a:solidFill>
            <a:srgbClr val="B7F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Предлагаем 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детям провести серию опытов со снегом и льдом.  </a:t>
            </a:r>
          </a:p>
          <a:p>
            <a:pPr algn="just"/>
            <a:r>
              <a:rPr lang="ru-RU" sz="2200" i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Опыт </a:t>
            </a:r>
            <a:r>
              <a:rPr lang="ru-RU" sz="2200" i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Положить лёд и снег в мисочки и поставить на батарею отопления, подождать и посмотреть, что произойдёт. Сделать вывод и отметить верный ответ на рисунке. </a:t>
            </a:r>
          </a:p>
          <a:p>
            <a:pPr algn="just"/>
            <a:r>
              <a:rPr lang="ru-RU" sz="2200" i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Опыт 5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Рассмотреть растопленный снег, превратившийся в  воду, и сделать вывод о том, почему нельзя есть снег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sz="22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2" descr="I:\По планете шаг за шагом_часть 1\Po_planete_shag_za_shagom_part1-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80078"/>
            <a:ext cx="4159548" cy="5573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33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7384"/>
            <a:ext cx="9144000" cy="720080"/>
          </a:xfrm>
          <a:prstGeom prst="rect">
            <a:avLst/>
          </a:prstGeom>
          <a:solidFill>
            <a:srgbClr val="BCF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Исполнительский этап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1368248"/>
              </p:ext>
            </p:extLst>
          </p:nvPr>
        </p:nvGraphicFramePr>
        <p:xfrm>
          <a:off x="0" y="620688"/>
          <a:ext cx="9144000" cy="17626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60032"/>
                <a:gridCol w="4283968"/>
              </a:tblGrid>
              <a:tr h="375816"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Действия взрослого</a:t>
                      </a:r>
                      <a:endParaRPr lang="ru-RU" sz="17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BCFF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Действия детей</a:t>
                      </a:r>
                      <a:endParaRPr lang="ru-RU" sz="17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BCFF9B"/>
                    </a:solidFill>
                  </a:tcPr>
                </a:tc>
              </a:tr>
              <a:tr h="47890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Взрослый вводит </a:t>
                      </a:r>
                      <a:r>
                        <a:rPr lang="ru-RU" sz="17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элемент, затрудняющий </a:t>
                      </a:r>
                      <a:r>
                        <a:rPr lang="ru-RU" sz="1700" b="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действие</a:t>
                      </a:r>
                      <a:r>
                        <a:rPr lang="ru-RU" sz="17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7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или  игру, стимулирует детей к разрешению затруднения чаще всего через </a:t>
                      </a:r>
                      <a:r>
                        <a:rPr lang="ru-RU" sz="17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побуждающий диалог</a:t>
                      </a:r>
                      <a:endParaRPr lang="ru-RU" sz="1700" baseline="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Дети </a:t>
                      </a:r>
                      <a:r>
                        <a:rPr lang="ru-RU" sz="17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осознают затруднение </a:t>
                      </a:r>
                      <a:r>
                        <a:rPr lang="ru-RU" sz="17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 </a:t>
                      </a:r>
                      <a:r>
                        <a:rPr lang="ru-RU" sz="17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предлагают пути выхода </a:t>
                      </a:r>
                      <a:r>
                        <a:rPr lang="ru-RU" sz="17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из этого затруднения; осознанно</a:t>
                      </a:r>
                      <a:r>
                        <a:rPr lang="ru-RU" sz="17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воспринимают новое «знание» и </a:t>
                      </a:r>
                      <a:r>
                        <a:rPr lang="ru-RU" sz="17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используют</a:t>
                      </a:r>
                      <a:r>
                        <a:rPr lang="ru-RU" sz="17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его в игре</a:t>
                      </a:r>
                      <a:endParaRPr lang="ru-RU" sz="17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35496" y="2515241"/>
            <a:ext cx="3672408" cy="4928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Дидактическая игра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2771800" y="2456892"/>
            <a:ext cx="648072" cy="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I:\По планете шаг за шагом_часть 1\Po_planete_shag_za_shagom_part1-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3" t="18942" r="34585" b="53689"/>
          <a:stretch/>
        </p:blipFill>
        <p:spPr bwMode="auto">
          <a:xfrm>
            <a:off x="2773679" y="3587492"/>
            <a:ext cx="1951177" cy="16535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:\По планете шаг за шагом_часть 1\Po_planete_shag_za_shagom_part1-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122" r="58991" b="25499"/>
          <a:stretch/>
        </p:blipFill>
        <p:spPr bwMode="auto">
          <a:xfrm>
            <a:off x="5220072" y="3587492"/>
            <a:ext cx="1715771" cy="1691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klass.photolandiya.ru/img-q5y5x5n4g4041406a4w4q4q516n5b4p4e4g5a4n4h44414d4w5f4h4/wp-content/gallery/kartochki-frukty-ovoshhi-yagody/%D0%BE%D0%B3%D1%83%D1%80%D0%B5%D1%8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515241"/>
            <a:ext cx="1226510" cy="116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00" y="2518483"/>
            <a:ext cx="582275" cy="595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?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1028" name="Picture 4" descr="http://biouroki.ru/content/page/716/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492896"/>
            <a:ext cx="1672171" cy="132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kapelka.com.ua/image/cache/semena/Bejo/Cabton%20F1-800x8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47" y="3705260"/>
            <a:ext cx="1456104" cy="145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ages.easyfreeclipart.com/1303/10571056104510441040-10541041104810581040105310481071-1052105410561050105410421068-187-minecraft-only--130307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160" y="5279132"/>
            <a:ext cx="2173614" cy="87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clipartmania.ru/uploads/gallery/main/336/potatoes-1_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738" y="5551711"/>
            <a:ext cx="1340498" cy="89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clipartmania.ru/uploads/gallery/comthumb/278/apple-red-8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3152963"/>
            <a:ext cx="1008112" cy="115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s1.1zoom.me/big3/122/Fruit_Plums_Closeup_44582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183" y="5239027"/>
            <a:ext cx="1669601" cy="121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http://img-fotki.yandex.ru/get/5633/20573769.2e/0_8fcae_b7d76590_L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573016"/>
            <a:ext cx="2035470" cy="203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www.playcast.ru/uploads/2017/12/22/2419720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46006">
            <a:off x="2868528" y="5358804"/>
            <a:ext cx="1367278" cy="140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43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rgbClr val="BCF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Исполнительский этап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502445"/>
              </p:ext>
            </p:extLst>
          </p:nvPr>
        </p:nvGraphicFramePr>
        <p:xfrm>
          <a:off x="0" y="620688"/>
          <a:ext cx="9144000" cy="15035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60032"/>
                <a:gridCol w="4283968"/>
              </a:tblGrid>
              <a:tr h="375816"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Действия взрослого</a:t>
                      </a:r>
                      <a:endParaRPr lang="ru-RU" sz="17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BCFF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Действия детей</a:t>
                      </a:r>
                      <a:endParaRPr lang="ru-RU" sz="17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BCFF9B"/>
                    </a:solidFill>
                  </a:tcPr>
                </a:tc>
              </a:tr>
              <a:tr h="47890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Взрослый подводит детей к </a:t>
                      </a:r>
                      <a:r>
                        <a:rPr lang="ru-RU" sz="17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выдвижению и проверке предположений</a:t>
                      </a:r>
                      <a:r>
                        <a:rPr lang="ru-RU" sz="1700" b="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через подводящий или побуждающий диалог</a:t>
                      </a:r>
                      <a:endParaRPr lang="ru-RU" sz="1700" baseline="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Дети </a:t>
                      </a:r>
                      <a:r>
                        <a:rPr lang="ru-RU" sz="17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выдвигают предположения</a:t>
                      </a:r>
                      <a:r>
                        <a:rPr lang="ru-RU" sz="17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u-RU" sz="17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опираясь на свой субъектный (житейский) опыт, и </a:t>
                      </a:r>
                      <a:r>
                        <a:rPr lang="ru-RU" sz="17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проверяют</a:t>
                      </a:r>
                      <a:r>
                        <a:rPr lang="ru-RU" sz="17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их в ходе деятельности</a:t>
                      </a:r>
                      <a:endParaRPr lang="ru-RU" sz="17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23528" y="2276872"/>
            <a:ext cx="8640960" cy="4928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Познавательно-исследовательская деятельность 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50" name="Picture 2" descr="http://ishimgdk.ru/upload/medialibrary/6f1/6f16dbaf0bce92fc7f757429669792c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529" y="3068960"/>
            <a:ext cx="3474791" cy="356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photoshop.cod3sun.com/uploads/thumbs/1236373416_effect_rvanoj_bumagi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86" y="2924944"/>
            <a:ext cx="4129014" cy="175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20037" y="3302516"/>
            <a:ext cx="3621497" cy="431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Зачем мальчик</a:t>
            </a:r>
            <a:endParaRPr lang="ru-RU" sz="3200" i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89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7384"/>
            <a:ext cx="9144000" cy="720080"/>
          </a:xfrm>
          <a:prstGeom prst="rect">
            <a:avLst/>
          </a:prstGeom>
          <a:solidFill>
            <a:srgbClr val="BCF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Исполнительский этап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3844197"/>
              </p:ext>
            </p:extLst>
          </p:nvPr>
        </p:nvGraphicFramePr>
        <p:xfrm>
          <a:off x="0" y="620688"/>
          <a:ext cx="9144000" cy="15035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60032"/>
                <a:gridCol w="4283968"/>
              </a:tblGrid>
              <a:tr h="375816"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Действия взрослого</a:t>
                      </a:r>
                      <a:endParaRPr lang="ru-RU" sz="17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BCFF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Действия детей</a:t>
                      </a:r>
                      <a:endParaRPr lang="ru-RU" sz="17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BCFF9B"/>
                    </a:solidFill>
                  </a:tcPr>
                </a:tc>
              </a:tr>
              <a:tr h="47890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Взрослый может предъявить «знание» сам или организовать его </a:t>
                      </a:r>
                      <a:r>
                        <a:rPr lang="ru-RU" sz="17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получение через анализ объекта </a:t>
                      </a:r>
                      <a:r>
                        <a:rPr lang="ru-RU" sz="1700" b="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посредством</a:t>
                      </a:r>
                      <a:r>
                        <a:rPr lang="ru-RU" sz="17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подводящего  диалога</a:t>
                      </a:r>
                      <a:endParaRPr lang="ru-RU" sz="1700" baseline="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Дети </a:t>
                      </a:r>
                      <a:r>
                        <a:rPr lang="ru-RU" sz="17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рассматривают объект, </a:t>
                      </a:r>
                      <a:r>
                        <a:rPr lang="ru-RU" sz="17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воспринимают новые «знания»</a:t>
                      </a:r>
                      <a:r>
                        <a:rPr lang="ru-RU" sz="17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и формулируют суждения</a:t>
                      </a:r>
                      <a:endParaRPr lang="ru-RU" sz="17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95536" y="5301208"/>
            <a:ext cx="8352928" cy="1080120"/>
          </a:xfrm>
          <a:prstGeom prst="rect">
            <a:avLst/>
          </a:prstGeom>
          <a:solidFill>
            <a:srgbClr val="B7F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Рассмотрите фотографию. Обратите внимание на то, что делают дети. Какие действия вы считаете правильными? 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7504" y="2241324"/>
            <a:ext cx="2016224" cy="7556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Дидактическая</a:t>
            </a: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игра</a:t>
            </a:r>
            <a:endParaRPr lang="ru-RU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368" y="2267612"/>
            <a:ext cx="581977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046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27384"/>
            <a:ext cx="9144000" cy="792088"/>
          </a:xfrm>
          <a:prstGeom prst="rect">
            <a:avLst/>
          </a:prstGeom>
          <a:solidFill>
            <a:srgbClr val="BCF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Исполнительский этап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2" descr="I:\По планете шаг за шагом_часть 1\Po_planete_shag_za_shagom_part1-4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398" b="2865"/>
          <a:stretch/>
        </p:blipFill>
        <p:spPr bwMode="auto">
          <a:xfrm>
            <a:off x="740467" y="980728"/>
            <a:ext cx="7719965" cy="4937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78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7384"/>
            <a:ext cx="9144000" cy="720080"/>
          </a:xfrm>
          <a:prstGeom prst="rect">
            <a:avLst/>
          </a:prstGeom>
          <a:solidFill>
            <a:srgbClr val="BCF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Исполнительский этап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226063"/>
              </p:ext>
            </p:extLst>
          </p:nvPr>
        </p:nvGraphicFramePr>
        <p:xfrm>
          <a:off x="0" y="620688"/>
          <a:ext cx="9144000" cy="9854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60032"/>
                <a:gridCol w="4283968"/>
              </a:tblGrid>
              <a:tr h="375816"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Действия взрослого</a:t>
                      </a:r>
                      <a:endParaRPr lang="ru-RU" sz="17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BCFF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Действия детей</a:t>
                      </a:r>
                      <a:endParaRPr lang="ru-RU" sz="17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BCFF9B"/>
                    </a:solidFill>
                  </a:tcPr>
                </a:tc>
              </a:tr>
              <a:tr h="47890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aseline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Взрослого предлагает </a:t>
                      </a:r>
                      <a:r>
                        <a:rPr lang="ru-RU" sz="17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детям </a:t>
                      </a:r>
                      <a:r>
                        <a:rPr lang="ru-RU" sz="17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подвести итог</a:t>
                      </a:r>
                      <a:r>
                        <a:rPr lang="ru-RU" sz="17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занятия через </a:t>
                      </a:r>
                      <a:r>
                        <a:rPr lang="ru-RU" sz="17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подводящий диалог</a:t>
                      </a:r>
                      <a:endParaRPr lang="ru-RU" sz="17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Дети </a:t>
                      </a:r>
                      <a:r>
                        <a:rPr lang="ru-RU" sz="17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отвечают</a:t>
                      </a:r>
                      <a:r>
                        <a:rPr lang="ru-RU" sz="17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на поставленные вопросы</a:t>
                      </a:r>
                      <a:endParaRPr lang="ru-RU" sz="17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671146"/>
              </p:ext>
            </p:extLst>
          </p:nvPr>
        </p:nvGraphicFramePr>
        <p:xfrm>
          <a:off x="0" y="1845641"/>
          <a:ext cx="9144000" cy="48649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79912"/>
                <a:gridCol w="5364088"/>
              </a:tblGrid>
              <a:tr h="365307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Вид деятельности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CCFF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Подводящий диалог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CCFFB3"/>
                    </a:solidFill>
                  </a:tcPr>
                </a:tc>
              </a:tr>
              <a:tr h="365307">
                <a:tc>
                  <a:txBody>
                    <a:bodyPr/>
                    <a:lstStyle/>
                    <a:p>
                      <a:pPr algn="just"/>
                      <a:r>
                        <a:rPr lang="ru-RU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Сюжетно-дидактическая игра</a:t>
                      </a:r>
                      <a:endParaRPr lang="ru-RU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Что нового вы сегодня узнали? Чему научились?...</a:t>
                      </a:r>
                      <a:endParaRPr lang="ru-RU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</a:tr>
              <a:tr h="486079">
                <a:tc>
                  <a:txBody>
                    <a:bodyPr/>
                    <a:lstStyle/>
                    <a:p>
                      <a:pPr algn="just"/>
                      <a:r>
                        <a:rPr lang="ru-RU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Познавательно-исследовательская деятельность</a:t>
                      </a:r>
                      <a:endParaRPr lang="ru-RU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Что вы сегодня делали? Зачем? Что нового узнали? …</a:t>
                      </a:r>
                      <a:endParaRPr lang="ru-RU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</a:tr>
              <a:tr h="657553">
                <a:tc>
                  <a:txBody>
                    <a:bodyPr/>
                    <a:lstStyle/>
                    <a:p>
                      <a:pPr algn="just"/>
                      <a:r>
                        <a:rPr lang="ru-RU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Конструирование</a:t>
                      </a:r>
                      <a:endParaRPr lang="ru-RU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Что мы сегодня хотели построить? Для</a:t>
                      </a:r>
                      <a:r>
                        <a:rPr lang="ru-RU" sz="20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кого (чего)? Что у нас получилось? …</a:t>
                      </a:r>
                      <a:endParaRPr lang="ru-RU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</a:tr>
              <a:tr h="1054934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Восприятие художественной литературы и фольклора</a:t>
                      </a:r>
                      <a:endParaRPr lang="ru-RU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Чему вас</a:t>
                      </a:r>
                      <a:r>
                        <a:rPr lang="ru-RU" sz="20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научил автор этой сказки? А вы в жизни поступаете так, как герои сказки? …</a:t>
                      </a:r>
                      <a:endParaRPr lang="ru-RU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</a:tr>
              <a:tr h="657553">
                <a:tc>
                  <a:txBody>
                    <a:bodyPr/>
                    <a:lstStyle/>
                    <a:p>
                      <a:pPr algn="just"/>
                      <a:r>
                        <a:rPr lang="ru-RU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Коммуникативная деятельность</a:t>
                      </a:r>
                      <a:endParaRPr lang="ru-RU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Кто к нам сегодня приходил в гости? Мы смогли ему помочь? Как вы смогли помочь нашему гостю? …</a:t>
                      </a:r>
                      <a:endParaRPr lang="ru-RU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817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7384"/>
            <a:ext cx="9144000" cy="720080"/>
          </a:xfrm>
          <a:prstGeom prst="rect">
            <a:avLst/>
          </a:prstGeom>
          <a:solidFill>
            <a:srgbClr val="BCF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Исполнительский этап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4579137"/>
              </p:ext>
            </p:extLst>
          </p:nvPr>
        </p:nvGraphicFramePr>
        <p:xfrm>
          <a:off x="0" y="620688"/>
          <a:ext cx="9144000" cy="12444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60032"/>
                <a:gridCol w="4283968"/>
              </a:tblGrid>
              <a:tr h="375816"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Действия взрослого</a:t>
                      </a:r>
                      <a:endParaRPr lang="ru-RU" sz="17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BCFF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Действия детей</a:t>
                      </a:r>
                      <a:endParaRPr lang="ru-RU" sz="17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BCFF9B"/>
                    </a:solidFill>
                  </a:tcPr>
                </a:tc>
              </a:tr>
              <a:tr h="47890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Взрослый предлагает детям </a:t>
                      </a:r>
                      <a:r>
                        <a:rPr lang="ru-RU" sz="17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игру или задание на закрепление </a:t>
                      </a:r>
                      <a:r>
                        <a:rPr lang="ru-RU" sz="17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полученных первичных представлений и умений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Дети </a:t>
                      </a:r>
                      <a:r>
                        <a:rPr lang="ru-RU" sz="17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самостоятельно</a:t>
                      </a:r>
                      <a:r>
                        <a:rPr lang="ru-RU" sz="17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выполняют задание или </a:t>
                      </a:r>
                      <a:r>
                        <a:rPr lang="ru-RU" sz="1700" b="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проявляют</a:t>
                      </a:r>
                      <a:r>
                        <a:rPr lang="ru-RU" sz="17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свои умения в игре</a:t>
                      </a:r>
                      <a:endParaRPr lang="ru-RU" sz="17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51520" y="1988840"/>
            <a:ext cx="8640960" cy="1008112"/>
          </a:xfrm>
          <a:prstGeom prst="rect">
            <a:avLst/>
          </a:prstGeom>
          <a:solidFill>
            <a:srgbClr val="B7F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Поставь галочку около того рисунка, где нужно сказать «пожалуйста», а кружочек там, где нужно говорить «спасибо» (пособие «По планете шаг за шагом», стр. 35). </a:t>
            </a:r>
            <a:endParaRPr lang="ru-RU" sz="22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20" y="3284984"/>
            <a:ext cx="7896012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564420" y="6309320"/>
            <a:ext cx="3791556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4668876" y="6309320"/>
            <a:ext cx="3791556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55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764704"/>
            <a:ext cx="8208912" cy="648072"/>
          </a:xfrm>
          <a:prstGeom prst="rect">
            <a:avLst/>
          </a:prstGeom>
          <a:solidFill>
            <a:srgbClr val="BCF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Рефлексивный этап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8579919"/>
              </p:ext>
            </p:extLst>
          </p:nvPr>
        </p:nvGraphicFramePr>
        <p:xfrm>
          <a:off x="251520" y="1556792"/>
          <a:ext cx="8640960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480"/>
                <a:gridCol w="4320480"/>
              </a:tblGrid>
              <a:tr h="375816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Действия взрослого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BCFF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Действия детей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BCFF9B"/>
                    </a:solidFill>
                  </a:tcPr>
                </a:tc>
              </a:tr>
              <a:tr h="1520056">
                <a:tc>
                  <a:txBody>
                    <a:bodyPr/>
                    <a:lstStyle/>
                    <a:p>
                      <a:pPr algn="just"/>
                      <a:r>
                        <a:rPr lang="ru-RU" sz="2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Взрослый </a:t>
                      </a:r>
                      <a:r>
                        <a:rPr lang="ru-RU" sz="24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подводит детей к </a:t>
                      </a:r>
                      <a:r>
                        <a:rPr lang="ru-RU" sz="2400" b="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осознанию своего эмоционального состояния </a:t>
                      </a:r>
                      <a:r>
                        <a:rPr lang="ru-RU" sz="24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чаще всего с помощью </a:t>
                      </a:r>
                      <a:r>
                        <a:rPr lang="ru-RU" sz="24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побуждающего диалога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Каждый ребёнок </a:t>
                      </a:r>
                      <a:r>
                        <a:rPr lang="ru-RU" sz="24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описывает свои эмоции</a:t>
                      </a:r>
                      <a:endParaRPr lang="ru-RU" sz="24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67544" y="4581128"/>
            <a:ext cx="8208912" cy="15121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Что сегодня вам особенно понравилось? </a:t>
            </a:r>
          </a:p>
          <a:p>
            <a:pPr algn="ctr"/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Что было интересным?</a:t>
            </a:r>
          </a:p>
          <a:p>
            <a:pPr algn="ctr"/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Что вызвало затруднение?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91680" y="148570"/>
            <a:ext cx="72142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Проблемно-диалогическая технология и её место в ДО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64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ChangeArrowheads="1"/>
          </p:cNvSpPr>
          <p:nvPr/>
        </p:nvSpPr>
        <p:spPr bwMode="auto">
          <a:xfrm>
            <a:off x="0" y="548680"/>
            <a:ext cx="9144000" cy="10156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Технология продуктивного чтения-слушания </a:t>
            </a:r>
            <a:br>
              <a:rPr lang="ru-RU" altLang="ru-RU" sz="20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alt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altLang="ru-RU" sz="2000" u="sng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Цель: восприятие текста на слух, его понимание </a:t>
            </a:r>
            <a:endParaRPr lang="ru-RU" altLang="ru-RU" sz="2000" u="sng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u="sng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Средство: </a:t>
            </a:r>
            <a:r>
              <a:rPr lang="ru-RU" altLang="ru-RU" sz="2000" u="sng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особые приёмы на каждом этапе чтения </a:t>
            </a:r>
            <a:r>
              <a:rPr lang="ru-RU" altLang="ru-RU" sz="2000" u="sng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текста</a:t>
            </a:r>
            <a:endParaRPr lang="ru-RU" altLang="ru-RU" sz="2000" u="sng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963" name="Rectangle 5"/>
          <p:cNvSpPr>
            <a:spLocks noChangeArrowheads="1"/>
          </p:cNvSpPr>
          <p:nvPr/>
        </p:nvSpPr>
        <p:spPr bwMode="auto">
          <a:xfrm>
            <a:off x="0" y="1556792"/>
            <a:ext cx="9144000" cy="520142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533400" indent="-5334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FontTx/>
              <a:buNone/>
            </a:pPr>
            <a:r>
              <a:rPr lang="ru-RU" altLang="ru-RU" sz="20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Три этапа работы с текстом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altLang="ru-RU" sz="2000" b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1) До </a:t>
            </a:r>
            <a:r>
              <a:rPr lang="ru-RU" altLang="ru-RU" sz="20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чтения </a:t>
            </a:r>
            <a:r>
              <a:rPr lang="ru-RU" altLang="ru-RU" sz="2000" b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текста</a:t>
            </a:r>
            <a:endParaRPr lang="ru-RU" altLang="ru-RU" sz="20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just">
              <a:spcBef>
                <a:spcPts val="0"/>
              </a:spcBef>
              <a:buFontTx/>
              <a:buNone/>
            </a:pPr>
            <a:r>
              <a:rPr lang="ru-RU" altLang="ru-RU" sz="18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Предположение, о </a:t>
            </a:r>
            <a:r>
              <a:rPr lang="ru-RU" altLang="ru-RU" sz="1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 или о чём будем читать (по названию, иллюстрациям, игровой ситуации). </a:t>
            </a:r>
          </a:p>
          <a:p>
            <a:pPr marL="0" indent="0" algn="just">
              <a:spcBef>
                <a:spcPts val="0"/>
              </a:spcBef>
              <a:buFontTx/>
              <a:buNone/>
            </a:pPr>
            <a:r>
              <a:rPr lang="ru-RU" altLang="ru-RU" sz="1800" b="1" i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Результат</a:t>
            </a:r>
            <a:r>
              <a:rPr lang="ru-RU" altLang="ru-RU" sz="1800" b="1" i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ru-RU" altLang="ru-RU" sz="18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прогнозирование и мотивация к чтению.</a:t>
            </a:r>
          </a:p>
          <a:p>
            <a:pPr marL="0" indent="0" algn="just">
              <a:spcBef>
                <a:spcPts val="0"/>
              </a:spcBef>
              <a:buFontTx/>
              <a:buNone/>
            </a:pPr>
            <a:r>
              <a:rPr lang="ru-RU" altLang="ru-RU" sz="20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2) Во время чтения </a:t>
            </a:r>
            <a:r>
              <a:rPr lang="ru-RU" altLang="ru-RU" sz="2000" b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текста</a:t>
            </a:r>
            <a:endParaRPr lang="ru-RU" altLang="ru-RU" sz="2000" b="1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just">
              <a:spcBef>
                <a:spcPts val="0"/>
              </a:spcBef>
              <a:buFontTx/>
              <a:buNone/>
            </a:pPr>
            <a:r>
              <a:rPr lang="ru-RU" altLang="ru-RU" sz="1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Взрослый читает вслух и делает остановки для того, чтобы</a:t>
            </a:r>
            <a:r>
              <a:rPr lang="ru-RU" altLang="ru-RU" sz="18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</a:p>
          <a:p>
            <a:pPr marL="0" indent="0" algn="just">
              <a:spcBef>
                <a:spcPts val="0"/>
              </a:spcBef>
              <a:buFontTx/>
              <a:buChar char="-"/>
            </a:pPr>
            <a:r>
              <a:rPr lang="ru-RU" altLang="ru-RU" sz="1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прокомментировать прочитанное, усилить эмоциональное восприятие; </a:t>
            </a:r>
            <a:endParaRPr lang="ru-RU" altLang="ru-RU" sz="1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just">
              <a:spcBef>
                <a:spcPts val="0"/>
              </a:spcBef>
              <a:buFontTx/>
              <a:buChar char="-"/>
            </a:pPr>
            <a:r>
              <a:rPr lang="ru-RU" altLang="ru-RU" sz="1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задать вопросы автору; </a:t>
            </a:r>
            <a:endParaRPr lang="ru-RU" altLang="ru-RU" sz="1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just">
              <a:spcBef>
                <a:spcPts val="0"/>
              </a:spcBef>
              <a:buFontTx/>
              <a:buChar char="-"/>
            </a:pPr>
            <a:r>
              <a:rPr lang="ru-RU" altLang="ru-RU" sz="1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включить воображение детей;</a:t>
            </a:r>
          </a:p>
          <a:p>
            <a:pPr marL="0" indent="0" algn="just">
              <a:spcBef>
                <a:spcPts val="0"/>
              </a:spcBef>
              <a:buFontTx/>
              <a:buChar char="-"/>
            </a:pPr>
            <a:r>
              <a:rPr lang="ru-RU" altLang="ru-RU" sz="1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привлечь внимание к чему-то и пр.</a:t>
            </a:r>
            <a:endParaRPr lang="ru-RU" altLang="ru-RU" sz="1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just">
              <a:spcBef>
                <a:spcPts val="0"/>
              </a:spcBef>
              <a:buFontTx/>
              <a:buNone/>
            </a:pPr>
            <a:r>
              <a:rPr lang="ru-RU" altLang="ru-RU" sz="1800" b="1" i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Результат</a:t>
            </a:r>
            <a:r>
              <a:rPr lang="ru-RU" altLang="ru-RU" sz="1800" b="1" i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ru-RU" altLang="ru-RU" sz="18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altLang="ru-RU" sz="1800" b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включение эмоций, воображения, реакция на содержание, сопереживание героям. </a:t>
            </a:r>
            <a:endParaRPr lang="ru-RU" altLang="ru-RU" sz="1800" b="1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just">
              <a:spcBef>
                <a:spcPts val="0"/>
              </a:spcBef>
              <a:buFontTx/>
              <a:buNone/>
            </a:pPr>
            <a:r>
              <a:rPr lang="ru-RU" altLang="ru-RU" sz="20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3) После чтения </a:t>
            </a:r>
            <a:r>
              <a:rPr lang="ru-RU" altLang="ru-RU" sz="2000" b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текста</a:t>
            </a:r>
            <a:endParaRPr lang="ru-RU" altLang="ru-RU" sz="2000" b="1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just">
              <a:spcBef>
                <a:spcPts val="0"/>
              </a:spcBef>
              <a:buFontTx/>
              <a:buNone/>
            </a:pPr>
            <a:r>
              <a:rPr lang="ru-RU" altLang="ru-RU" sz="1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Вопросы и задания для выявления первичного восприятия,  обсуждение прочитанного, творческие задания. </a:t>
            </a:r>
          </a:p>
          <a:p>
            <a:pPr marL="0" indent="0" algn="just">
              <a:spcBef>
                <a:spcPts val="0"/>
              </a:spcBef>
              <a:buFontTx/>
              <a:buNone/>
            </a:pPr>
            <a:r>
              <a:rPr lang="ru-RU" altLang="ru-RU" sz="1800" b="1" i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Результат</a:t>
            </a:r>
            <a:r>
              <a:rPr lang="ru-RU" altLang="ru-RU" sz="1800" b="1" i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ru-RU" altLang="ru-RU" sz="18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altLang="ru-RU" sz="1800" b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эстетическое удовольствие, понимание текста, выражение своего отношения к героям.</a:t>
            </a:r>
            <a:endParaRPr lang="ru-RU" altLang="ru-RU" sz="1800" b="1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71929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Технологии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деятельностного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типа</a:t>
            </a:r>
          </a:p>
        </p:txBody>
      </p:sp>
    </p:spTree>
    <p:extLst>
      <p:ext uri="{BB962C8B-B14F-4D97-AF65-F5344CB8AC3E}">
        <p14:creationId xmlns:p14="http://schemas.microsoft.com/office/powerpoint/2010/main" val="219616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764704"/>
            <a:ext cx="8208912" cy="648072"/>
          </a:xfrm>
          <a:prstGeom prst="rect">
            <a:avLst/>
          </a:prstGeom>
          <a:solidFill>
            <a:srgbClr val="BCF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Перспективный этап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012974"/>
              </p:ext>
            </p:extLst>
          </p:nvPr>
        </p:nvGraphicFramePr>
        <p:xfrm>
          <a:off x="251520" y="1556792"/>
          <a:ext cx="8640960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480"/>
                <a:gridCol w="4320480"/>
              </a:tblGrid>
              <a:tr h="375816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Действия взрослого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BCFF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Действия детей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BCFF9B"/>
                    </a:solidFill>
                  </a:tcPr>
                </a:tc>
              </a:tr>
              <a:tr h="1520056">
                <a:tc>
                  <a:txBody>
                    <a:bodyPr/>
                    <a:lstStyle/>
                    <a:p>
                      <a:pPr algn="just"/>
                      <a:r>
                        <a:rPr lang="ru-RU" sz="2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Взрослый </a:t>
                      </a:r>
                      <a:r>
                        <a:rPr lang="ru-RU" sz="24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подводит детей к </a:t>
                      </a:r>
                      <a:r>
                        <a:rPr lang="ru-RU" sz="2400" b="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тому, чтобы </a:t>
                      </a:r>
                      <a:r>
                        <a:rPr lang="ru-RU" sz="24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применить полученные первичные представления и умения </a:t>
                      </a:r>
                      <a:r>
                        <a:rPr lang="ru-RU" sz="2400" b="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 самостоятельной деятельности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Каждый ребёнок </a:t>
                      </a:r>
                      <a:r>
                        <a:rPr lang="ru-RU" sz="24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сам решает, следовать совету или нет</a:t>
                      </a:r>
                      <a:endParaRPr lang="ru-RU" sz="24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67544" y="4653136"/>
            <a:ext cx="8208912" cy="14401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Ребята, сможете ли вы навести порядок у себя в комнате? Кому вы расскажете о пользе молочных продуктов?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91680" y="148570"/>
            <a:ext cx="72142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Проблемно-диалогическая технология и её место в ДО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26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811346" y="6528430"/>
            <a:ext cx="2341703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</a:t>
            </a: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«БАЛАСС», 2018</a:t>
            </a:r>
            <a:endParaRPr lang="ru-RU" sz="15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533422"/>
            <a:ext cx="9144000" cy="18000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 anchorCtr="0">
            <a:normAutofit fontScale="92500" lnSpcReduction="20000"/>
          </a:bodyPr>
          <a:lstStyle/>
          <a:p>
            <a:pPr algn="ctr"/>
            <a:r>
              <a:rPr lang="ru-RU" sz="45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Проектирование НОД по различным видам детской деятельности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06" b="30897"/>
          <a:stretch/>
        </p:blipFill>
        <p:spPr>
          <a:xfrm>
            <a:off x="19878" y="28931"/>
            <a:ext cx="2020828" cy="9234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424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715140" y="6528430"/>
            <a:ext cx="2437909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</a:t>
            </a: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«БАЛАСС», 2017</a:t>
            </a:r>
            <a:endParaRPr lang="ru-RU" sz="15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052736"/>
            <a:ext cx="8640960" cy="18000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 anchorCtr="0">
            <a:normAutofit fontScale="92500" lnSpcReduction="20000"/>
          </a:bodyPr>
          <a:lstStyle/>
          <a:p>
            <a:pPr lvl="0" algn="ctr"/>
            <a:r>
              <a:rPr lang="ru-RU" sz="4800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Дидактическая игра как одна из форм организации игровой деятельности</a:t>
            </a:r>
            <a:endParaRPr lang="ru-RU" sz="4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06" b="30897"/>
          <a:stretch/>
        </p:blipFill>
        <p:spPr>
          <a:xfrm>
            <a:off x="19878" y="28931"/>
            <a:ext cx="2020828" cy="923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 descr="http://ds134.ucoz.ru/_nw/2/766595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572" y="2748740"/>
            <a:ext cx="5996764" cy="356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0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611560" y="908720"/>
            <a:ext cx="6120680" cy="792088"/>
          </a:xfrm>
          <a:prstGeom prst="roundRect">
            <a:avLst/>
          </a:prstGeom>
          <a:solidFill>
            <a:srgbClr val="BCF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Дидактическая игра</a:t>
            </a:r>
            <a:endParaRPr lang="ru-RU" sz="32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077" name="Picture 5" descr="Обруч :: СДС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372200" y="236022"/>
            <a:ext cx="2676449" cy="168081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183378" y="76562"/>
            <a:ext cx="31888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Дидактическая игра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1" y="1916832"/>
            <a:ext cx="8869137" cy="4464496"/>
          </a:xfrm>
          <a:prstGeom prst="rect">
            <a:avLst/>
          </a:prstGeom>
          <a:solidFill>
            <a:srgbClr val="CCFF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Игра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дидактическая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(греч.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didaktikos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800" dirty="0">
                <a:solidFill>
                  <a:schemeClr val="tx1"/>
                </a:solidFill>
              </a:rPr>
              <a:t>−</a:t>
            </a:r>
            <a:r>
              <a:rPr lang="ru-RU" sz="2800" dirty="0"/>
              <a:t>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поучительный) </a:t>
            </a:r>
            <a:r>
              <a:rPr lang="ru-RU" sz="2800" dirty="0">
                <a:solidFill>
                  <a:schemeClr val="tx1"/>
                </a:solidFill>
              </a:rPr>
              <a:t>−</a:t>
            </a:r>
            <a:r>
              <a:rPr lang="ru-RU" sz="2800" dirty="0"/>
              <a:t>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специально созданная игра, выполняющая определённую дидактическую задачу, скрытую от ребёнка в игровой ситуации за игровыми действиями. Дидактические игры составлены по принципу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самообучения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когда сама игра направляет ребёнка на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овладение знаниями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(первичными представлениями)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умениями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(способами действия). </a:t>
            </a:r>
          </a:p>
        </p:txBody>
      </p:sp>
    </p:spTree>
    <p:extLst>
      <p:ext uri="{BB962C8B-B14F-4D97-AF65-F5344CB8AC3E}">
        <p14:creationId xmlns:p14="http://schemas.microsoft.com/office/powerpoint/2010/main" val="291311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0" y="692696"/>
            <a:ext cx="9144000" cy="936104"/>
          </a:xfrm>
          <a:prstGeom prst="roundRect">
            <a:avLst/>
          </a:prstGeom>
          <a:solidFill>
            <a:srgbClr val="BCF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Основные </a:t>
            </a:r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виды дидактических игр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</a:p>
          <a:p>
            <a:pPr algn="ctr"/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основанных на познавательном интересе детей</a:t>
            </a:r>
          </a:p>
          <a:p>
            <a:pPr algn="ctr"/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(по классификации Н.И. </a:t>
            </a:r>
            <a:r>
              <a:rPr lang="ru-RU" sz="2200" dirty="0" err="1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Бумаженко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lang="ru-RU" sz="22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3291" y="1772816"/>
            <a:ext cx="8811196" cy="4752528"/>
          </a:xfrm>
          <a:prstGeom prst="rect">
            <a:avLst/>
          </a:prstGeom>
          <a:solidFill>
            <a:srgbClr val="CCFF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интеллектуальные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(игры-головоломки, словесные игры, игры-предположения, игры-загадки, ребусы, шарады, шашки,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шахматы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логические игры);</a:t>
            </a:r>
          </a:p>
          <a:p>
            <a:pPr algn="just"/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эмоциональные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(игры с народной игрушкой,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игры-развлечения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сюжетные игры обучающего содержания,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словесно-подвижные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игры-беседы);</a:t>
            </a:r>
          </a:p>
          <a:p>
            <a:pPr algn="just"/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регулятивные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(игры с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прятаньем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поиском, настольно-печатные, игры-поручения, игры-соревнования, игры по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корректировке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речи);</a:t>
            </a:r>
          </a:p>
          <a:p>
            <a:pPr algn="just"/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творческие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(игры-фокусы, буриме, музыкально-хоровые, игры-труд, театрализованные, игры в фанты);</a:t>
            </a:r>
          </a:p>
          <a:p>
            <a:pPr algn="just"/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социальные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(игры с предметами, сюжетно-ролевые игры дидактического содержания, игры-экскурсии,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игры-путешествия).</a:t>
            </a:r>
            <a:endParaRPr lang="ru-RU" sz="22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83378" y="76562"/>
            <a:ext cx="31888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Дидактическая игра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33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1742" y="4005064"/>
            <a:ext cx="8778457" cy="1872208"/>
          </a:xfrm>
          <a:prstGeom prst="rect">
            <a:avLst/>
          </a:prstGeom>
          <a:solidFill>
            <a:srgbClr val="CCFFB3"/>
          </a:solidFill>
          <a:ln>
            <a:noFill/>
          </a:ln>
          <a:effectLst/>
        </p:spPr>
        <p:txBody>
          <a:bodyPr wrap="square" rtlCol="0" anchor="t" anchorCtr="0">
            <a:noAutofit/>
          </a:bodyPr>
          <a:lstStyle/>
          <a:p>
            <a:pPr algn="just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Цель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дидактической (обучающей)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игры </a:t>
            </a:r>
            <a:r>
              <a:rPr lang="ru-RU" sz="2800" dirty="0" smtClean="0"/>
              <a:t>−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формирование первичных представлений об объектах окружающего мира через сравнение, группировку, сопоставление и др.</a:t>
            </a:r>
          </a:p>
        </p:txBody>
      </p:sp>
      <p:pic>
        <p:nvPicPr>
          <p:cNvPr id="7" name="Picture 14" descr="C:\Users\msi\Documents\дидакт игр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201" y="692696"/>
            <a:ext cx="3967538" cy="289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83378" y="76562"/>
            <a:ext cx="31888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Дидактическая игра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82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9" name="AutoShape 3"/>
          <p:cNvSpPr>
            <a:spLocks noChangeArrowheads="1"/>
          </p:cNvSpPr>
          <p:nvPr/>
        </p:nvSpPr>
        <p:spPr bwMode="auto">
          <a:xfrm>
            <a:off x="2051720" y="692696"/>
            <a:ext cx="6912768" cy="803266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8575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Игровая ситуация, подводящая к целеполаганию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400" dirty="0" smtClean="0">
                <a:solidFill>
                  <a:srgbClr val="C9031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(сталкиваемся с ситуацией, когда нам необходимо где-либо навести порядок; определить каждому объекту своё место)</a:t>
            </a:r>
            <a:endParaRPr lang="ru-RU" altLang="ru-RU" sz="1400" dirty="0">
              <a:solidFill>
                <a:srgbClr val="FF33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2589" name="AutoShape 13"/>
          <p:cNvSpPr>
            <a:spLocks noChangeArrowheads="1"/>
          </p:cNvSpPr>
          <p:nvPr/>
        </p:nvSpPr>
        <p:spPr bwMode="auto">
          <a:xfrm>
            <a:off x="2051720" y="1586064"/>
            <a:ext cx="6912768" cy="762816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8575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14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Выбираем игру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400" dirty="0">
                <a:solidFill>
                  <a:srgbClr val="C9031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(во что будем </a:t>
            </a:r>
            <a:r>
              <a:rPr lang="ru-RU" sz="1400" dirty="0" smtClean="0">
                <a:solidFill>
                  <a:srgbClr val="C9031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играть; </a:t>
            </a:r>
            <a:r>
              <a:rPr lang="ru-RU" sz="1400" dirty="0">
                <a:solidFill>
                  <a:srgbClr val="C9031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кем будем: туристами, поварами, спасателями и др</a:t>
            </a:r>
            <a:r>
              <a:rPr lang="ru-RU" sz="1400" dirty="0" smtClean="0">
                <a:solidFill>
                  <a:srgbClr val="C9031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.; что будем делать в этой роли)</a:t>
            </a:r>
          </a:p>
        </p:txBody>
      </p:sp>
      <p:sp>
        <p:nvSpPr>
          <p:cNvPr id="152590" name="AutoShape 14"/>
          <p:cNvSpPr>
            <a:spLocks noChangeArrowheads="1"/>
          </p:cNvSpPr>
          <p:nvPr/>
        </p:nvSpPr>
        <p:spPr bwMode="auto">
          <a:xfrm>
            <a:off x="2051720" y="2470657"/>
            <a:ext cx="6912768" cy="742319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8575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Игра с затруднением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sz="1400" dirty="0" smtClean="0">
                <a:solidFill>
                  <a:srgbClr val="C9031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(играем по знакомым правилам, но сталкиваемся с затруднением, новым незнакомым элементом; осознаём затруднение)</a:t>
            </a:r>
            <a:endParaRPr lang="ru-RU" altLang="ru-RU" sz="18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2591" name="AutoShape 15"/>
          <p:cNvSpPr>
            <a:spLocks noChangeArrowheads="1"/>
          </p:cNvSpPr>
          <p:nvPr/>
        </p:nvSpPr>
        <p:spPr bwMode="auto">
          <a:xfrm>
            <a:off x="2051720" y="3307223"/>
            <a:ext cx="6912768" cy="841857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8575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</a:t>
            </a:r>
            <a:r>
              <a:rPr lang="ru-RU" altLang="ru-RU" sz="1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Открытие нового знания (</a:t>
            </a:r>
            <a:r>
              <a:rPr lang="ru-RU" altLang="ru-RU" sz="1400" i="1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первичного представления</a:t>
            </a:r>
            <a:r>
              <a:rPr lang="ru-RU" altLang="ru-RU" sz="1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или умения (</a:t>
            </a:r>
            <a:r>
              <a:rPr lang="ru-RU" altLang="ru-RU" sz="1400" i="1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способа действия</a:t>
            </a:r>
            <a:r>
              <a:rPr lang="ru-RU" altLang="ru-RU" sz="14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); игра по новым правилам</a:t>
            </a:r>
            <a:endParaRPr lang="ru-RU" altLang="ru-RU" sz="14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sz="1400" dirty="0" smtClean="0">
                <a:solidFill>
                  <a:srgbClr val="C9031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(узнаём новое; изменяем правила игры; играем по-новому)</a:t>
            </a:r>
            <a:endParaRPr lang="ru-RU" altLang="ru-RU" sz="18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2592" name="AutoShape 16"/>
          <p:cNvSpPr>
            <a:spLocks noChangeArrowheads="1"/>
          </p:cNvSpPr>
          <p:nvPr/>
        </p:nvSpPr>
        <p:spPr bwMode="auto">
          <a:xfrm>
            <a:off x="2051720" y="4293443"/>
            <a:ext cx="6912768" cy="503709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8575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Подведение итога и развивающие задания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dirty="0" smtClean="0">
                <a:solidFill>
                  <a:srgbClr val="C9031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(что нового узнали; чему научились)</a:t>
            </a:r>
            <a:endParaRPr lang="ru-RU" altLang="ru-RU" sz="1400" dirty="0">
              <a:solidFill>
                <a:srgbClr val="C9031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2593" name="AutoShape 17"/>
          <p:cNvSpPr>
            <a:spLocks noChangeArrowheads="1"/>
          </p:cNvSpPr>
          <p:nvPr/>
        </p:nvSpPr>
        <p:spPr bwMode="auto">
          <a:xfrm>
            <a:off x="2051720" y="4941168"/>
            <a:ext cx="6912768" cy="576064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8575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6. Рефлексия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sz="1400" dirty="0" smtClean="0">
                <a:solidFill>
                  <a:srgbClr val="C9031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(проговариваем, какие эмоции испытали)</a:t>
            </a:r>
            <a:endParaRPr lang="ru-RU" sz="1400" dirty="0" smtClean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476" name="AutoShape 6"/>
          <p:cNvSpPr>
            <a:spLocks noChangeArrowheads="1"/>
          </p:cNvSpPr>
          <p:nvPr/>
        </p:nvSpPr>
        <p:spPr bwMode="auto">
          <a:xfrm>
            <a:off x="2195736" y="1427700"/>
            <a:ext cx="360362" cy="288925"/>
          </a:xfrm>
          <a:prstGeom prst="downArrow">
            <a:avLst>
              <a:gd name="adj1" fmla="val 50000"/>
              <a:gd name="adj2" fmla="val 30065"/>
            </a:avLst>
          </a:prstGeom>
          <a:solidFill>
            <a:srgbClr val="99FF99"/>
          </a:solidFill>
          <a:ln w="254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Verdana" pitchFamily="34" charset="0"/>
            </a:endParaRPr>
          </a:p>
        </p:txBody>
      </p:sp>
      <p:sp>
        <p:nvSpPr>
          <p:cNvPr id="19478" name="AutoShape 18"/>
          <p:cNvSpPr>
            <a:spLocks noChangeArrowheads="1"/>
          </p:cNvSpPr>
          <p:nvPr/>
        </p:nvSpPr>
        <p:spPr bwMode="auto">
          <a:xfrm>
            <a:off x="2195736" y="2203971"/>
            <a:ext cx="360362" cy="288925"/>
          </a:xfrm>
          <a:prstGeom prst="downArrow">
            <a:avLst>
              <a:gd name="adj1" fmla="val 50000"/>
              <a:gd name="adj2" fmla="val 30065"/>
            </a:avLst>
          </a:prstGeom>
          <a:solidFill>
            <a:srgbClr val="99FF99"/>
          </a:solidFill>
          <a:ln w="254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Verdana" pitchFamily="34" charset="0"/>
            </a:endParaRPr>
          </a:p>
        </p:txBody>
      </p:sp>
      <p:sp>
        <p:nvSpPr>
          <p:cNvPr id="19479" name="AutoShape 19"/>
          <p:cNvSpPr>
            <a:spLocks noChangeArrowheads="1"/>
          </p:cNvSpPr>
          <p:nvPr/>
        </p:nvSpPr>
        <p:spPr bwMode="auto">
          <a:xfrm>
            <a:off x="2267744" y="3068067"/>
            <a:ext cx="360362" cy="288925"/>
          </a:xfrm>
          <a:prstGeom prst="downArrow">
            <a:avLst>
              <a:gd name="adj1" fmla="val 50000"/>
              <a:gd name="adj2" fmla="val 30065"/>
            </a:avLst>
          </a:prstGeom>
          <a:solidFill>
            <a:srgbClr val="99FF99"/>
          </a:solidFill>
          <a:ln w="254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Verdana" pitchFamily="34" charset="0"/>
            </a:endParaRPr>
          </a:p>
        </p:txBody>
      </p:sp>
      <p:sp>
        <p:nvSpPr>
          <p:cNvPr id="19480" name="AutoShape 20"/>
          <p:cNvSpPr>
            <a:spLocks noChangeArrowheads="1"/>
          </p:cNvSpPr>
          <p:nvPr/>
        </p:nvSpPr>
        <p:spPr bwMode="auto">
          <a:xfrm>
            <a:off x="2267744" y="4148187"/>
            <a:ext cx="360362" cy="288925"/>
          </a:xfrm>
          <a:prstGeom prst="downArrow">
            <a:avLst>
              <a:gd name="adj1" fmla="val 50000"/>
              <a:gd name="adj2" fmla="val 30065"/>
            </a:avLst>
          </a:prstGeom>
          <a:solidFill>
            <a:srgbClr val="99FF99"/>
          </a:solidFill>
          <a:ln w="254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Verdana" pitchFamily="34" charset="0"/>
            </a:endParaRPr>
          </a:p>
        </p:txBody>
      </p:sp>
      <p:sp>
        <p:nvSpPr>
          <p:cNvPr id="19481" name="AutoShape 21"/>
          <p:cNvSpPr>
            <a:spLocks noChangeArrowheads="1"/>
          </p:cNvSpPr>
          <p:nvPr/>
        </p:nvSpPr>
        <p:spPr bwMode="auto">
          <a:xfrm>
            <a:off x="2267744" y="4725838"/>
            <a:ext cx="360362" cy="287338"/>
          </a:xfrm>
          <a:prstGeom prst="downArrow">
            <a:avLst>
              <a:gd name="adj1" fmla="val 50000"/>
              <a:gd name="adj2" fmla="val 30065"/>
            </a:avLst>
          </a:prstGeom>
          <a:solidFill>
            <a:srgbClr val="99FF99"/>
          </a:solidFill>
          <a:ln w="254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Verdana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0" y="44624"/>
            <a:ext cx="9144000" cy="720080"/>
          </a:xfrm>
          <a:prstGeom prst="roundRect">
            <a:avLst/>
          </a:prstGeom>
          <a:solidFill>
            <a:srgbClr val="CCFF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Алгоритм проведения сюжетно-дидактической игры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AutoShape 17"/>
          <p:cNvSpPr>
            <a:spLocks noChangeArrowheads="1"/>
          </p:cNvSpPr>
          <p:nvPr/>
        </p:nvSpPr>
        <p:spPr bwMode="auto">
          <a:xfrm>
            <a:off x="2051720" y="5660901"/>
            <a:ext cx="6912768" cy="864443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8575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7. Выход на самостоятельную деятельность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sz="1400" dirty="0" smtClean="0">
                <a:solidFill>
                  <a:srgbClr val="C9031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(проговариваем, как можно организовать игру самостоятельно и что для этого есть в группе)</a:t>
            </a:r>
            <a:endParaRPr lang="ru-RU" sz="1400" dirty="0" smtClean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AutoShape 21"/>
          <p:cNvSpPr>
            <a:spLocks noChangeArrowheads="1"/>
          </p:cNvSpPr>
          <p:nvPr/>
        </p:nvSpPr>
        <p:spPr bwMode="auto">
          <a:xfrm>
            <a:off x="2295025" y="5445918"/>
            <a:ext cx="360362" cy="287338"/>
          </a:xfrm>
          <a:prstGeom prst="downArrow">
            <a:avLst>
              <a:gd name="adj1" fmla="val 50000"/>
              <a:gd name="adj2" fmla="val 30065"/>
            </a:avLst>
          </a:prstGeom>
          <a:solidFill>
            <a:srgbClr val="99FF99"/>
          </a:solidFill>
          <a:ln w="254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Verdana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0" y="764704"/>
            <a:ext cx="1835696" cy="432048"/>
          </a:xfrm>
          <a:prstGeom prst="roundRect">
            <a:avLst/>
          </a:prstGeom>
          <a:solidFill>
            <a:srgbClr val="CCFFB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Мотивационный этап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79512" y="1628800"/>
            <a:ext cx="1728192" cy="432048"/>
          </a:xfrm>
          <a:prstGeom prst="roundRect">
            <a:avLst/>
          </a:prstGeom>
          <a:solidFill>
            <a:srgbClr val="CCFFB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Ориентировочный этап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 rot="16200000">
            <a:off x="35496" y="3356992"/>
            <a:ext cx="2160240" cy="432048"/>
          </a:xfrm>
          <a:prstGeom prst="roundRect">
            <a:avLst/>
          </a:prstGeom>
          <a:solidFill>
            <a:srgbClr val="CCFFB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Исполнительский этап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9512" y="4941168"/>
            <a:ext cx="1728192" cy="432048"/>
          </a:xfrm>
          <a:prstGeom prst="roundRect">
            <a:avLst/>
          </a:prstGeom>
          <a:solidFill>
            <a:srgbClr val="CCFFB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Рефлексивный этап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79512" y="5805264"/>
            <a:ext cx="1728192" cy="432048"/>
          </a:xfrm>
          <a:prstGeom prst="roundRect">
            <a:avLst/>
          </a:prstGeom>
          <a:solidFill>
            <a:srgbClr val="CCFFB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Перспективный этап</a:t>
            </a:r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1835696" y="1052736"/>
            <a:ext cx="216024" cy="0"/>
          </a:xfrm>
          <a:prstGeom prst="straightConnector1">
            <a:avLst/>
          </a:prstGeom>
          <a:ln w="38100">
            <a:solidFill>
              <a:srgbClr val="3399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1907704" y="1916832"/>
            <a:ext cx="216024" cy="0"/>
          </a:xfrm>
          <a:prstGeom prst="straightConnector1">
            <a:avLst/>
          </a:prstGeom>
          <a:ln w="38100">
            <a:solidFill>
              <a:srgbClr val="3399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1331640" y="2780928"/>
            <a:ext cx="720080" cy="0"/>
          </a:xfrm>
          <a:prstGeom prst="straightConnector1">
            <a:avLst/>
          </a:prstGeom>
          <a:ln w="38100">
            <a:solidFill>
              <a:srgbClr val="3399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1331640" y="3717032"/>
            <a:ext cx="720080" cy="0"/>
          </a:xfrm>
          <a:prstGeom prst="straightConnector1">
            <a:avLst/>
          </a:prstGeom>
          <a:ln w="38100">
            <a:solidFill>
              <a:srgbClr val="3399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1331640" y="4509120"/>
            <a:ext cx="720080" cy="0"/>
          </a:xfrm>
          <a:prstGeom prst="straightConnector1">
            <a:avLst/>
          </a:prstGeom>
          <a:ln w="38100">
            <a:solidFill>
              <a:srgbClr val="3399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1907704" y="5157192"/>
            <a:ext cx="216024" cy="0"/>
          </a:xfrm>
          <a:prstGeom prst="straightConnector1">
            <a:avLst/>
          </a:prstGeom>
          <a:ln w="38100">
            <a:solidFill>
              <a:srgbClr val="3399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1907704" y="6021288"/>
            <a:ext cx="216024" cy="0"/>
          </a:xfrm>
          <a:prstGeom prst="straightConnector1">
            <a:avLst/>
          </a:prstGeom>
          <a:ln w="38100">
            <a:solidFill>
              <a:srgbClr val="3399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6179036"/>
      </p:ext>
    </p:extLst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 стрелкой 9"/>
          <p:cNvCxnSpPr/>
          <p:nvPr/>
        </p:nvCxnSpPr>
        <p:spPr>
          <a:xfrm flipH="1">
            <a:off x="2771776" y="2332907"/>
            <a:ext cx="802968" cy="656356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5508104" y="2132856"/>
            <a:ext cx="843484" cy="754807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5292080" y="2358035"/>
            <a:ext cx="1367483" cy="2315565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4625976" y="2564904"/>
            <a:ext cx="18032" cy="2497634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2555876" y="2358035"/>
            <a:ext cx="1512068" cy="2575915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3" name="Скругленный прямоугольник 1042"/>
          <p:cNvSpPr/>
          <p:nvPr/>
        </p:nvSpPr>
        <p:spPr>
          <a:xfrm>
            <a:off x="648156" y="2358035"/>
            <a:ext cx="2123644" cy="1059693"/>
          </a:xfrm>
          <a:prstGeom prst="roundRect">
            <a:avLst/>
          </a:prstGeom>
          <a:solidFill>
            <a:srgbClr val="CCFF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Ценностный опыт</a:t>
            </a:r>
          </a:p>
        </p:txBody>
      </p:sp>
      <p:pic>
        <p:nvPicPr>
          <p:cNvPr id="61" name="Picture 7" descr="C:\Users\msi\Downloads\картинки по ДО\портфель пр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00" y="548680"/>
            <a:ext cx="2197100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Скругленный прямоугольник 61"/>
          <p:cNvSpPr/>
          <p:nvPr/>
        </p:nvSpPr>
        <p:spPr>
          <a:xfrm>
            <a:off x="6351941" y="2358035"/>
            <a:ext cx="1840718" cy="1059693"/>
          </a:xfrm>
          <a:prstGeom prst="roundRect">
            <a:avLst/>
          </a:prstGeom>
          <a:solidFill>
            <a:srgbClr val="CCFF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Опыт рефлексии</a:t>
            </a:r>
          </a:p>
        </p:txBody>
      </p:sp>
      <p:pic>
        <p:nvPicPr>
          <p:cNvPr id="63" name="Picture 5" descr="C:\Users\msi\Downloads\пьедестал п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769938"/>
            <a:ext cx="1990725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Скругленный прямоугольник 64"/>
          <p:cNvSpPr/>
          <p:nvPr/>
        </p:nvSpPr>
        <p:spPr>
          <a:xfrm>
            <a:off x="6660232" y="4673562"/>
            <a:ext cx="2160239" cy="1059693"/>
          </a:xfrm>
          <a:prstGeom prst="roundRect">
            <a:avLst/>
          </a:prstGeom>
          <a:solidFill>
            <a:srgbClr val="CCFF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Опыт привычной активизации</a:t>
            </a: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648156" y="4934344"/>
            <a:ext cx="2339668" cy="1059693"/>
          </a:xfrm>
          <a:prstGeom prst="roundRect">
            <a:avLst/>
          </a:prstGeom>
          <a:solidFill>
            <a:srgbClr val="CCFF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Опыт сотрудничества</a:t>
            </a:r>
          </a:p>
        </p:txBody>
      </p:sp>
      <p:pic>
        <p:nvPicPr>
          <p:cNvPr id="67" name="Picture 4" descr="C:\Users\msi\Downloads\gimnasty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50" y="3068960"/>
            <a:ext cx="1614488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Скругленный прямоугольник 68"/>
          <p:cNvSpPr/>
          <p:nvPr/>
        </p:nvSpPr>
        <p:spPr>
          <a:xfrm>
            <a:off x="3246747" y="5100068"/>
            <a:ext cx="2834171" cy="1059693"/>
          </a:xfrm>
          <a:prstGeom prst="roundRect">
            <a:avLst/>
          </a:prstGeom>
          <a:solidFill>
            <a:srgbClr val="CCFF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Операциональный опыт</a:t>
            </a:r>
          </a:p>
        </p:txBody>
      </p:sp>
      <p:pic>
        <p:nvPicPr>
          <p:cNvPr id="70" name="Picture 3" descr="C:\Users\msi\Downloads\строитель 2 пр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481" y="4077072"/>
            <a:ext cx="1882775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2" descr="C:\Users\msi\Downloads\89329741_75662769_28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68" y="3541713"/>
            <a:ext cx="17526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Овал 26"/>
          <p:cNvSpPr/>
          <p:nvPr/>
        </p:nvSpPr>
        <p:spPr>
          <a:xfrm>
            <a:off x="3059832" y="769939"/>
            <a:ext cx="3024336" cy="2219324"/>
          </a:xfrm>
          <a:prstGeom prst="ellipse">
            <a:avLst/>
          </a:prstGeom>
          <a:solidFill>
            <a:srgbClr val="AEF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Опираемся на субъектный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опыт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ребёнка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дошкольного возраста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183378" y="76562"/>
            <a:ext cx="31888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Дидактическая игра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44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715140" y="6528430"/>
            <a:ext cx="2437909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</a:t>
            </a:r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«БАЛАСС», 2017</a:t>
            </a:r>
            <a:endParaRPr lang="ru-RU" sz="15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908720"/>
            <a:ext cx="8640960" cy="18000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 anchorCtr="0">
            <a:normAutofit fontScale="92500"/>
          </a:bodyPr>
          <a:lstStyle/>
          <a:p>
            <a:pPr algn="ctr"/>
            <a:r>
              <a:rPr lang="ru-RU" sz="4800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Проектирование НОД. Сюжетно-дидактическая игра</a:t>
            </a:r>
            <a:endParaRPr lang="ru-RU" sz="4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06" b="30897"/>
          <a:stretch/>
        </p:blipFill>
        <p:spPr>
          <a:xfrm>
            <a:off x="19878" y="28931"/>
            <a:ext cx="2020828" cy="923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4" descr="https://www.i-w-t.org/upload/images/childrest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852936"/>
            <a:ext cx="5472608" cy="342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09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648072"/>
            <a:ext cx="8712968" cy="8367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Алгоритм проектирования игровой деятельности  </a:t>
            </a:r>
          </a:p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форме сюжетно-дидактической игры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1844824"/>
            <a:ext cx="9144000" cy="20882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t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1) исходя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из темы (дня, недели, месяца и др.), выбирает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новые </a:t>
            </a:r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первичные </a:t>
            </a:r>
            <a:r>
              <a:rPr lang="ru-RU" sz="2400" i="1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представления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которые необходимо ввести в рамках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данной НОД, либо уже известные, но для которых необходимо раскрыть новые качественные характеристики;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512" y="1556792"/>
            <a:ext cx="1512168" cy="360040"/>
          </a:xfrm>
          <a:prstGeom prst="roundRect">
            <a:avLst/>
          </a:prstGeom>
          <a:solidFill>
            <a:srgbClr val="FFFF99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Педагог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4221088"/>
            <a:ext cx="8136904" cy="1008112"/>
          </a:xfrm>
          <a:prstGeom prst="rect">
            <a:avLst/>
          </a:prstGeom>
          <a:solidFill>
            <a:srgbClr val="99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Возраст 4–5 лет; тема «Я и мой детский сад»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91680" y="76562"/>
            <a:ext cx="745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Проектирование НОД. Сюжетно-дидактическая игра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82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764704"/>
            <a:ext cx="1691680" cy="43204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sz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Мотивационный этап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-36512" y="1628800"/>
            <a:ext cx="1728192" cy="43204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sz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Ориентировочный этап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 rot="16200000">
            <a:off x="-108519" y="3356992"/>
            <a:ext cx="2160240" cy="43204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sz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Исполнительский этап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496" y="4941168"/>
            <a:ext cx="1728192" cy="43204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sz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Рефлексивный этап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496" y="5805264"/>
            <a:ext cx="1728192" cy="43204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sz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Перспективный этап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1691680" y="1052736"/>
            <a:ext cx="216024" cy="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1691680" y="1916832"/>
            <a:ext cx="216024" cy="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1187624" y="2780928"/>
            <a:ext cx="720080" cy="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1187624" y="3717032"/>
            <a:ext cx="720080" cy="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1187624" y="4509120"/>
            <a:ext cx="720080" cy="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1763688" y="5157192"/>
            <a:ext cx="216024" cy="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1763688" y="6021288"/>
            <a:ext cx="216024" cy="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1907704" y="692696"/>
            <a:ext cx="6048672" cy="792088"/>
          </a:xfrm>
          <a:prstGeom prst="rect">
            <a:avLst/>
          </a:prstGeom>
          <a:solidFill>
            <a:srgbClr val="D9FFE6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Игровая ситуация, подводящая к целеполаганию</a:t>
            </a:r>
          </a:p>
          <a:p>
            <a:pPr algn="ctr"/>
            <a:r>
              <a:rPr lang="ru-RU" sz="1700" dirty="0" smtClean="0">
                <a:solidFill>
                  <a:srgbClr val="8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(встречаемся со сказочным героем; рассматриваем иллюстрации к тексту; анализируем название и др.)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907704" y="1556792"/>
            <a:ext cx="6048672" cy="792088"/>
          </a:xfrm>
          <a:prstGeom prst="rect">
            <a:avLst/>
          </a:prstGeom>
          <a:solidFill>
            <a:srgbClr val="D9FFE6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Уточнение цели чтения</a:t>
            </a:r>
            <a:endParaRPr lang="ru-RU" sz="17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700" dirty="0" smtClean="0">
                <a:solidFill>
                  <a:srgbClr val="8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(уточняем, для чего читать текст: чтобы помочь герою, проверить свои предположения </a:t>
            </a:r>
            <a:r>
              <a:rPr lang="ru-RU" sz="1700" dirty="0">
                <a:solidFill>
                  <a:srgbClr val="8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др.)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907704" y="2492896"/>
            <a:ext cx="6048672" cy="576064"/>
          </a:xfrm>
          <a:prstGeom prst="rect">
            <a:avLst/>
          </a:prstGeom>
          <a:solidFill>
            <a:srgbClr val="B3FFCC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</a:t>
            </a:r>
            <a:r>
              <a:rPr lang="ru-RU" sz="17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</a:t>
            </a:r>
            <a:r>
              <a:rPr lang="ru-RU" sz="17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тение-слушание</a:t>
            </a:r>
            <a:endParaRPr lang="ru-RU" sz="17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700" dirty="0" smtClean="0">
                <a:solidFill>
                  <a:srgbClr val="8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(слушаем воспитателя, отвечаем на вопросы и </a:t>
            </a:r>
            <a:r>
              <a:rPr lang="ru-RU" sz="1700" dirty="0">
                <a:solidFill>
                  <a:srgbClr val="8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др.)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907704" y="3140968"/>
            <a:ext cx="6048672" cy="936104"/>
          </a:xfrm>
          <a:prstGeom prst="rect">
            <a:avLst/>
          </a:prstGeom>
          <a:solidFill>
            <a:srgbClr val="B3FFCC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Обобщающая беседа</a:t>
            </a:r>
            <a:endParaRPr lang="ru-RU" sz="17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700" dirty="0" smtClean="0">
                <a:solidFill>
                  <a:srgbClr val="8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(отвечаем </a:t>
            </a:r>
            <a:r>
              <a:rPr lang="ru-RU" sz="1700" dirty="0">
                <a:solidFill>
                  <a:srgbClr val="8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</a:t>
            </a:r>
            <a:r>
              <a:rPr lang="ru-RU" sz="1700" dirty="0" smtClean="0">
                <a:solidFill>
                  <a:srgbClr val="8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вопросы воспитателя по содержанию текста, обращаемся к тексту при затруднении </a:t>
            </a:r>
            <a:r>
              <a:rPr lang="ru-RU" sz="1700" dirty="0">
                <a:solidFill>
                  <a:srgbClr val="8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др.)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907704" y="4149080"/>
            <a:ext cx="6048672" cy="792088"/>
          </a:xfrm>
          <a:prstGeom prst="rect">
            <a:avLst/>
          </a:prstGeom>
          <a:solidFill>
            <a:srgbClr val="97FFBA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Выражение своего отношения к содержанию текста </a:t>
            </a:r>
            <a:endParaRPr lang="ru-RU" sz="17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700" dirty="0" smtClean="0">
                <a:solidFill>
                  <a:srgbClr val="8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(отвечаем </a:t>
            </a:r>
            <a:r>
              <a:rPr lang="ru-RU" sz="1700" dirty="0">
                <a:solidFill>
                  <a:srgbClr val="8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</a:t>
            </a:r>
            <a:r>
              <a:rPr lang="ru-RU" sz="1700" dirty="0" smtClean="0">
                <a:solidFill>
                  <a:srgbClr val="8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главный смысловой вопрос , выполняем  творческое задание и </a:t>
            </a:r>
            <a:r>
              <a:rPr lang="ru-RU" sz="1700" dirty="0">
                <a:solidFill>
                  <a:srgbClr val="8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др.)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943708" y="5085184"/>
            <a:ext cx="6012668" cy="576064"/>
          </a:xfrm>
          <a:prstGeom prst="rect">
            <a:avLst/>
          </a:prstGeom>
          <a:solidFill>
            <a:srgbClr val="97FFBA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6. Рефлексия</a:t>
            </a:r>
            <a:endParaRPr lang="ru-RU" sz="17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700" dirty="0" smtClean="0">
                <a:solidFill>
                  <a:srgbClr val="8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(проговариваем, какие  эмоции  испытали)</a:t>
            </a:r>
            <a:endParaRPr lang="ru-RU" sz="1700" dirty="0">
              <a:solidFill>
                <a:srgbClr val="8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979712" y="5733256"/>
            <a:ext cx="5976664" cy="1052736"/>
          </a:xfrm>
          <a:prstGeom prst="rect">
            <a:avLst/>
          </a:prstGeom>
          <a:solidFill>
            <a:srgbClr val="97FFBA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7. Выход на самостоятельную деятельность</a:t>
            </a:r>
            <a:endParaRPr lang="ru-RU" sz="17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700" dirty="0" smtClean="0">
                <a:solidFill>
                  <a:srgbClr val="8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ru-RU" sz="1700" dirty="0">
                <a:solidFill>
                  <a:srgbClr val="8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проговариваем, пригодится ли в жизни полученный </a:t>
            </a:r>
            <a:r>
              <a:rPr lang="ru-RU" sz="1700" dirty="0" smtClean="0">
                <a:solidFill>
                  <a:srgbClr val="8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от автора урок</a:t>
            </a:r>
            <a:r>
              <a:rPr lang="ru-RU" sz="1700" dirty="0">
                <a:solidFill>
                  <a:srgbClr val="8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какие произведения этого автора можно </a:t>
            </a:r>
            <a:r>
              <a:rPr lang="ru-RU" sz="1700" dirty="0" smtClean="0">
                <a:solidFill>
                  <a:srgbClr val="8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прочитать </a:t>
            </a:r>
            <a:r>
              <a:rPr lang="ru-RU" sz="1700" dirty="0">
                <a:solidFill>
                  <a:srgbClr val="8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др.)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388424" y="548680"/>
            <a:ext cx="504056" cy="1656184"/>
          </a:xfrm>
          <a:prstGeom prst="roundRect">
            <a:avLst/>
          </a:prstGeom>
          <a:solidFill>
            <a:srgbClr val="D9FFE6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 чтения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388424" y="2348880"/>
            <a:ext cx="504056" cy="1836204"/>
          </a:xfrm>
          <a:prstGeom prst="roundRect">
            <a:avLst/>
          </a:prstGeom>
          <a:solidFill>
            <a:srgbClr val="B3FFCC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 время чтения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388424" y="4437112"/>
            <a:ext cx="504056" cy="1836204"/>
          </a:xfrm>
          <a:prstGeom prst="roundRect">
            <a:avLst/>
          </a:prstGeom>
          <a:solidFill>
            <a:srgbClr val="97FFBA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После  чтения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5" name="Прямая со стрелкой 24"/>
          <p:cNvCxnSpPr>
            <a:endCxn id="14" idx="3"/>
          </p:cNvCxnSpPr>
          <p:nvPr/>
        </p:nvCxnSpPr>
        <p:spPr>
          <a:xfrm flipH="1">
            <a:off x="7956376" y="1088740"/>
            <a:ext cx="432048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7956376" y="1772816"/>
            <a:ext cx="432048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7956376" y="2708920"/>
            <a:ext cx="432048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7956376" y="3645024"/>
            <a:ext cx="432048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7956376" y="4653136"/>
            <a:ext cx="432048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7956376" y="5373216"/>
            <a:ext cx="432048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7956376" y="6021288"/>
            <a:ext cx="432048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2664271" y="85333"/>
            <a:ext cx="42839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Алгоритм проведения НОД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36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648072"/>
            <a:ext cx="8712968" cy="8367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Алгоритм проектирования игровой деятельности  </a:t>
            </a:r>
          </a:p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форме сюжетно-дидактической игры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1844824"/>
            <a:ext cx="9144000" cy="13681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t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1) исходя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из темы (дня, недели, месяца и др.), выбирает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новые </a:t>
            </a:r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первичные </a:t>
            </a:r>
            <a:r>
              <a:rPr lang="ru-RU" sz="2000" i="1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представления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которые необходимо ввести в рамках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данной НОД, либо уже известные, но для которых необходимо раскрыть новые качественные характеристики;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512" y="1556792"/>
            <a:ext cx="1512168" cy="360040"/>
          </a:xfrm>
          <a:prstGeom prst="roundRect">
            <a:avLst/>
          </a:prstGeom>
          <a:solidFill>
            <a:srgbClr val="FFFF99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Педагог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3501008"/>
            <a:ext cx="8712968" cy="2520280"/>
          </a:xfrm>
          <a:prstGeom prst="rect">
            <a:avLst/>
          </a:prstGeom>
          <a:solidFill>
            <a:srgbClr val="99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Возраст 4–5 лет; тема «Я и мой детский сад»; первичные представления: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занятия детей в детском саду (сон, еда, умывание, игры); помещения детского сада (спальня, столовая, ванная комната, игровая комната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91680" y="76562"/>
            <a:ext cx="745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Проектирование НОД. Сюжетно-дидактическая игра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33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648072"/>
            <a:ext cx="8712968" cy="8367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Алгоритм проектирования игровой деятельности  </a:t>
            </a:r>
          </a:p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форме сюжетно-дидактической игры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1844824"/>
            <a:ext cx="9144000" cy="13681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t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1) исходя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из темы (дня, недели, месяца и др.), выбирает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новые </a:t>
            </a:r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первичные </a:t>
            </a:r>
            <a:r>
              <a:rPr lang="ru-RU" sz="2000" i="1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представления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которые необходимо ввести в рамках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данной НОД, либо уже известные, но для которых необходимо раскрыть новые качественные характеристики;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512" y="1556792"/>
            <a:ext cx="1512168" cy="360040"/>
          </a:xfrm>
          <a:prstGeom prst="roundRect">
            <a:avLst/>
          </a:prstGeom>
          <a:solidFill>
            <a:srgbClr val="FFFF99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Педагог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6512" y="3356992"/>
            <a:ext cx="9144000" cy="15121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подбирает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первичные представления, которые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хорошо знакомы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детям и могут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стать основой для начала дидактической игры;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91680" y="76562"/>
            <a:ext cx="745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Проектирование НОД. Сюжетно-дидактическая игра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34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648072"/>
            <a:ext cx="8712968" cy="8367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Алгоритм проектирования игровой деятельности </a:t>
            </a:r>
          </a:p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форме сюжетно-дидактической игры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1844824"/>
            <a:ext cx="9144000" cy="13681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t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1) исходя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из темы (дня, недели, месяца и др.), выбирает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новые </a:t>
            </a:r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первичные </a:t>
            </a:r>
            <a:r>
              <a:rPr lang="ru-RU" sz="2000" i="1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представления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которые необходимо ввести в рамках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данной НОД, либо уже известные, но для которых необходимо раскрыть новые качественные характеристики;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512" y="1556792"/>
            <a:ext cx="1512168" cy="360040"/>
          </a:xfrm>
          <a:prstGeom prst="roundRect">
            <a:avLst/>
          </a:prstGeom>
          <a:solidFill>
            <a:srgbClr val="FFFF99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Педагог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6512" y="3356992"/>
            <a:ext cx="9144000" cy="15121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подбирает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первичные представления, которые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хорошо знакомы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детям и могут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стать основой для начала дидактической игры;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5229200"/>
            <a:ext cx="8424936" cy="936104"/>
          </a:xfrm>
          <a:prstGeom prst="rect">
            <a:avLst/>
          </a:prstGeom>
          <a:solidFill>
            <a:srgbClr val="99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Столовая для приёма пищи, спальня для сна.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91680" y="76562"/>
            <a:ext cx="745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Проектирование НОД. Сюжетно-дидактическая игра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69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648072"/>
            <a:ext cx="8712968" cy="8367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Алгоритм проектирования игровой деятельности  </a:t>
            </a:r>
          </a:p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форме сюжетно-дидактической игры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1844824"/>
            <a:ext cx="9144000" cy="21602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t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1) исходя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из темы (дня, недели, месяца и др.), выбирает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новые </a:t>
            </a:r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первичные </a:t>
            </a:r>
            <a:r>
              <a:rPr lang="ru-RU" sz="2000" i="1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представления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которые необходимо ввести в рамках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данной НОД, либо уже известные, но для которых необходимо раскрыть новые качественные характеристики;</a:t>
            </a:r>
          </a:p>
          <a:p>
            <a:pPr algn="just" fontAlgn="t"/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2)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подбирает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первичные представления, которые хорошо знакомы детям и могут стать основой для начала дидактической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игры;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512" y="1556792"/>
            <a:ext cx="1512168" cy="360040"/>
          </a:xfrm>
          <a:prstGeom prst="roundRect">
            <a:avLst/>
          </a:prstGeom>
          <a:solidFill>
            <a:srgbClr val="FFFF99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Педагог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6512" y="4365104"/>
            <a:ext cx="9144000" cy="15121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выбирает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один объект (или несколько объектов), который можно ввести  в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качестве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затрудняющего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игру элемента;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91680" y="76562"/>
            <a:ext cx="745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Проектирование НОД. Сюжетно-дидактическая игра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95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648072"/>
            <a:ext cx="8712968" cy="8367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Алгоритм проектирования игровой деятельности </a:t>
            </a:r>
          </a:p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форме сюжетно-дидактической игры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1844824"/>
            <a:ext cx="9144000" cy="21602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t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1) исходя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из темы (дня, недели, месяца и др.), выбирает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новые </a:t>
            </a:r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первичные </a:t>
            </a:r>
            <a:r>
              <a:rPr lang="ru-RU" sz="2000" i="1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представления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которые необходимо ввести в рамках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данной НОД, либо уже известные, но для которых необходимо раскрыть новые качественные характеристики;</a:t>
            </a:r>
          </a:p>
          <a:p>
            <a:pPr algn="just" fontAlgn="t"/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2)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подбирает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первичные представления, которые хорошо знакомы детям и могут стать основой для начала дидактической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игры;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512" y="1556792"/>
            <a:ext cx="1512168" cy="360040"/>
          </a:xfrm>
          <a:prstGeom prst="roundRect">
            <a:avLst/>
          </a:prstGeom>
          <a:solidFill>
            <a:srgbClr val="FFFF99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Педагог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6512" y="4077072"/>
            <a:ext cx="9144000" cy="15121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выбирает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один объект (или несколько объектов), который можно ввести  в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качестве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затрудняющего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игру элемента;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5733256"/>
            <a:ext cx="8424936" cy="864096"/>
          </a:xfrm>
          <a:prstGeom prst="rect">
            <a:avLst/>
          </a:prstGeom>
          <a:solidFill>
            <a:srgbClr val="99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Картинка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 изображением играющих детей 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какое помещение отнести эту картинку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91680" y="76562"/>
            <a:ext cx="745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Проектирование НОД. Сюжетно-дидактическая игра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10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-27384"/>
            <a:ext cx="9144000" cy="8367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Алгоритм проектирования игровой деятельности  </a:t>
            </a:r>
          </a:p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форме сюжетно-дидактической игры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908720"/>
            <a:ext cx="9144000" cy="27363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t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1) исходя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из темы (дня, недели, месяца и др.), выбирает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новые </a:t>
            </a:r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первичные </a:t>
            </a:r>
            <a:r>
              <a:rPr lang="ru-RU" sz="2000" i="1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представления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которые необходимо ввести в рамках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данной НОД; либо уже известные, но для которых необходимо раскрыть новые качественные характеристики;</a:t>
            </a:r>
          </a:p>
          <a:p>
            <a:pPr algn="just" fontAlgn="t"/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2)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подбирает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первичные представления, которые хорошо знакомы детям и могут стать основой для начала дидактической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игры;</a:t>
            </a:r>
          </a:p>
          <a:p>
            <a:pPr algn="just" fontAlgn="t"/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3) выбирает один объект (или несколько объектов), который можно ввести  в качестве затрудняющего игру элемента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512" y="620688"/>
            <a:ext cx="1512168" cy="360040"/>
          </a:xfrm>
          <a:prstGeom prst="roundRect">
            <a:avLst/>
          </a:prstGeom>
          <a:solidFill>
            <a:srgbClr val="FFFF99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Педагог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6512" y="3861048"/>
            <a:ext cx="9144000" cy="10801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формулирует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цель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воспитателя (чего хочет достичь воспитатель в результате данной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деятельности);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26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-27384"/>
            <a:ext cx="9144000" cy="8367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Алгоритм проектирования игровой деятельности  </a:t>
            </a:r>
          </a:p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форме сюжетно-дидактической игры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908720"/>
            <a:ext cx="9144000" cy="27363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t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1) исходя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из темы (дня, недели, месяца и др.), выбирает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новые </a:t>
            </a:r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первичные </a:t>
            </a:r>
            <a:r>
              <a:rPr lang="ru-RU" sz="2000" i="1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представления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которые необходимо ввести в рамках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данной НОД; либо уже известные, но для которых необходимо раскрыть новые качественные характеристики;</a:t>
            </a:r>
          </a:p>
          <a:p>
            <a:pPr algn="just" fontAlgn="t"/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2) подбирает первичные представления, которые хорошо знакомы детям и могут стать основой для начала дидактической игры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</a:p>
          <a:p>
            <a:pPr algn="just" fontAlgn="t"/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3) выбирает один объект (или несколько объектов), который можно ввести  в качестве затрудняющего игру элемента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512" y="620688"/>
            <a:ext cx="1512168" cy="360040"/>
          </a:xfrm>
          <a:prstGeom prst="roundRect">
            <a:avLst/>
          </a:prstGeom>
          <a:solidFill>
            <a:srgbClr val="FFFF99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Педагог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6512" y="3861048"/>
            <a:ext cx="9107488" cy="10801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формулирует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цель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воспитателя (чего хочет достичь воспитатель в результате данной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деятельности);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512" y="5229200"/>
            <a:ext cx="9107488" cy="1152128"/>
          </a:xfrm>
          <a:prstGeom prst="rect">
            <a:avLst/>
          </a:prstGeom>
          <a:solidFill>
            <a:srgbClr val="99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Формирование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первичных представлений о том, какие помещения детского сада для чего служат,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формирование умения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группировать.</a:t>
            </a:r>
          </a:p>
        </p:txBody>
      </p:sp>
    </p:spTree>
    <p:extLst>
      <p:ext uri="{BB962C8B-B14F-4D97-AF65-F5344CB8AC3E}">
        <p14:creationId xmlns:p14="http://schemas.microsoft.com/office/powerpoint/2010/main" val="271626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-27384"/>
            <a:ext cx="9144000" cy="8367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Алгоритм проектирования игровой деятельности  в форме сюжетно-дидактической игры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908720"/>
            <a:ext cx="9144000" cy="33843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t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1) исходя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из темы (дня, недели, месяца и др.), выбирает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новые </a:t>
            </a: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первичные </a:t>
            </a:r>
            <a:r>
              <a:rPr lang="ru-RU" sz="2000" i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представления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которые необходимо ввести в рамках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данной НОД; либо уже известные, но для которых необходимо раскрыть новые качественные характеристики;</a:t>
            </a:r>
          </a:p>
          <a:p>
            <a:pPr algn="just" fontAlgn="t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2) подбирает первичные представления, которые хорошо знакомы детям и могут стать основой для начала дидактической игры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</a:p>
          <a:p>
            <a:pPr algn="just" fontAlgn="t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3) выбирает один объект (или несколько объектов), который можно ввести  в качестве затрудняющего игру элемента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</a:p>
          <a:p>
            <a:pPr algn="just" fontAlgn="t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4) формулирует цель воспитателя (чего хочет достичь воспитатель в результате данной деятельности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);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512" y="620688"/>
            <a:ext cx="1512168" cy="360040"/>
          </a:xfrm>
          <a:prstGeom prst="roundRect">
            <a:avLst/>
          </a:prstGeom>
          <a:solidFill>
            <a:srgbClr val="FFFF99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Педагог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6512" y="4653136"/>
            <a:ext cx="9144000" cy="10801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5)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выбирает дидактическую игру на основе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первичных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представлений,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перечисленных в п. 2, кратко её описывает;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31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764704"/>
            <a:ext cx="9144000" cy="5040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Алгоритм проектирования сюжетно-дидактической игры</a:t>
            </a:r>
            <a:endParaRPr lang="ru-RU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8564" y="1556792"/>
            <a:ext cx="8563916" cy="3888432"/>
          </a:xfrm>
          <a:prstGeom prst="rect">
            <a:avLst/>
          </a:prstGeom>
          <a:solidFill>
            <a:srgbClr val="99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«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Детский сад для игрушек». Детям предлагается поиграть в игру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Open Sans" panose="020B0606030504020204" pitchFamily="34" charset="0"/>
                <a:cs typeface="Times New Roman"/>
              </a:rPr>
              <a:t>‒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разложить картинки с разными занятиями игрушек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(или детей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по соответствующим помещениям детского сада. Помещения детского сада можно обозначить плакатами,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прикреплёнными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магнитные мольберты или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разложенными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столах. В процессе игры появится затруднение, требующее уточнения знаний о том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для чего служат различные помещения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детского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сада.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91680" y="76562"/>
            <a:ext cx="745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Проектирование НОД. Сюжетно-дидактическая игра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44624"/>
            <a:ext cx="9144000" cy="5040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Алгоритм проектирования сюжетно-дидактической игры</a:t>
            </a:r>
            <a:endParaRPr lang="ru-RU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692696"/>
            <a:ext cx="9144000" cy="35283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t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1) исходя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из темы (дня, недели, месяца и др.), выбирает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новые 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первичные 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представления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которые необходимо ввести в рамках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данной НОД; либо уже известные, но для которых необходимо раскрыть новые качественные характеристики;</a:t>
            </a:r>
          </a:p>
          <a:p>
            <a:pPr algn="just" fontAlgn="t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2) подбирает первичные представления, которые хорошо знакомы детям и могут стать основой для начала дидактической игры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</a:p>
          <a:p>
            <a:pPr algn="just" fontAlgn="t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3) выбирает один объект (или несколько объектов), который можно ввести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качестве затрудняющего игру элемента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</a:p>
          <a:p>
            <a:pPr algn="just" fontAlgn="t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4) формулирует цель воспитателя (чего хочет достичь воспитатель в результате данной деятельности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);</a:t>
            </a:r>
          </a:p>
          <a:p>
            <a:pPr algn="just" fontAlgn="t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5) выбирает дидактическую игру на основе первичных представлений, перечисленных в п. 2, кратко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её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описывает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  <a:endParaRPr lang="ru-RU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512" y="476672"/>
            <a:ext cx="1512168" cy="360040"/>
          </a:xfrm>
          <a:prstGeom prst="roundRect">
            <a:avLst/>
          </a:prstGeom>
          <a:solidFill>
            <a:srgbClr val="FFFF99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Педагог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6512" y="4509120"/>
            <a:ext cx="9144000" cy="172819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прогнозирует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цель, которую могут поставить дети (во что захотят поиграть);</a:t>
            </a:r>
          </a:p>
          <a:p>
            <a:pPr algn="just" fontAlgn="t"/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7)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подбирает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игровую ситуацию, мотивирующую к данной дидактической игре (мотивационный этап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);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17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71500"/>
            <a:ext cx="9144000" cy="6286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Восприятие художественной литературы и фольклора: 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алгоритм проектирования НОД</a:t>
            </a:r>
          </a:p>
          <a:p>
            <a:pPr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Педагог</a:t>
            </a:r>
          </a:p>
          <a:p>
            <a:pPr lvl="0" algn="just" fontAlgn="t"/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1) выбирает </a:t>
            </a:r>
            <a:r>
              <a:rPr lang="ru-RU" sz="2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художественное произведение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(сказку, рассказ, стихотворение);</a:t>
            </a:r>
          </a:p>
          <a:p>
            <a:pPr lvl="0" algn="just" fontAlgn="t"/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2)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сам предварительно читает и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вычитывает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три </a:t>
            </a:r>
            <a:r>
              <a:rPr lang="ru-RU" sz="20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уровня текстовой информации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</a:p>
          <a:p>
            <a:pPr lvl="0" algn="just" fontAlgn="t"/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3)  определяет </a:t>
            </a:r>
            <a:r>
              <a:rPr lang="ru-RU" sz="2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художественную задачу текста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</a:p>
          <a:p>
            <a:pPr lvl="0" algn="just" fontAlgn="t"/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4) формулирует </a:t>
            </a:r>
            <a:r>
              <a:rPr lang="ru-RU" sz="2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цель НОД воспитателя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соответствии с возрастом детей и художественной задачей текста;</a:t>
            </a:r>
          </a:p>
          <a:p>
            <a:pPr lvl="0" algn="just" fontAlgn="t"/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5) формулирует </a:t>
            </a:r>
            <a:r>
              <a:rPr lang="ru-RU" sz="2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тему НОД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исходя из художественной задачи текста;</a:t>
            </a:r>
          </a:p>
          <a:p>
            <a:pPr lvl="0" algn="just" fontAlgn="t"/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6) формулирует </a:t>
            </a:r>
            <a:r>
              <a:rPr lang="ru-RU" sz="2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задачи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для каждого этапа деятельности; соотносит задачи с соответствующими          образовательными областями; </a:t>
            </a:r>
          </a:p>
          <a:p>
            <a:pPr lvl="0" algn="just" fontAlgn="t"/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7) продумывает </a:t>
            </a:r>
            <a:r>
              <a:rPr lang="ru-RU" sz="2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действия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детей на каждом  этапе деятельности;</a:t>
            </a:r>
          </a:p>
          <a:p>
            <a:pPr lvl="0" algn="just" fontAlgn="t"/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8) прогнозирует </a:t>
            </a:r>
            <a:r>
              <a:rPr lang="ru-RU" sz="2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цель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которую могут поставить </a:t>
            </a:r>
            <a:r>
              <a:rPr lang="ru-RU" sz="2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дети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</a:p>
          <a:p>
            <a:pPr lvl="0" algn="just" fontAlgn="t"/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9) обдумывает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работу с текстом  </a:t>
            </a:r>
            <a:r>
              <a:rPr lang="ru-RU" sz="2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 чтения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</a:p>
          <a:p>
            <a:pPr lvl="0" algn="just" fontAlgn="t"/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10) определяет в тексте </a:t>
            </a:r>
            <a:r>
              <a:rPr lang="ru-RU" sz="2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места остановок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</a:p>
          <a:p>
            <a:pPr lvl="0" algn="just" fontAlgn="t"/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11) продумывает работу </a:t>
            </a:r>
            <a:r>
              <a:rPr lang="ru-RU" sz="2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после чтения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</a:p>
          <a:p>
            <a:pPr lvl="0" algn="just" fontAlgn="t"/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12)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формулирует </a:t>
            </a:r>
            <a:r>
              <a:rPr lang="ru-RU" sz="2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вопросы рефлексивного этапа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</a:p>
          <a:p>
            <a:pPr lvl="0" algn="just" fontAlgn="t"/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13)   продумывает </a:t>
            </a:r>
            <a:r>
              <a:rPr lang="ru-RU" sz="2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перспективный этап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10980" y="85333"/>
            <a:ext cx="49813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Алгоритм проектирования НОД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49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23528" y="764704"/>
            <a:ext cx="8568952" cy="5040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Алгоритм проектирования сюжетно-дидактической игры</a:t>
            </a:r>
            <a:endParaRPr lang="ru-RU" sz="22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8564" y="1556792"/>
            <a:ext cx="8563916" cy="1656184"/>
          </a:xfrm>
          <a:prstGeom prst="rect">
            <a:avLst/>
          </a:prstGeom>
          <a:solidFill>
            <a:srgbClr val="99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Предполагаемая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цель ребёнка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помочь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игрушкам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(или другим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детям) разобраться, что можно делать в разных помещениях детского сада.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3645024"/>
            <a:ext cx="8563916" cy="2232248"/>
          </a:xfrm>
          <a:prstGeom prst="rect">
            <a:avLst/>
          </a:prstGeom>
          <a:solidFill>
            <a:srgbClr val="99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Мотивационный сюжет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игровой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персонаж, например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Лисёнок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(или любая игрушка, которая есть в группе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),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обратился к ребятам за помощью. Он решил создать детский сад для игрушек, но у него ничего не получилось: зайка пролил компот на подушку, кукла измазала кашей одеяло.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91680" y="76562"/>
            <a:ext cx="745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Проектирование НОД. Сюжетно-дидактическая игра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12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44624"/>
            <a:ext cx="9144000" cy="5040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Алгоритм проектирования сюжетно-дидактической игры</a:t>
            </a:r>
            <a:endParaRPr lang="ru-RU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692696"/>
            <a:ext cx="9144000" cy="46085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t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1) исходя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из темы (дня, недели, месяца и др.), выбирает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новые 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первичные 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представления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которые необходимо ввести в рамках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данной НОД; либо уже известные, но для которых необходимо раскрыть новые качественные характеристики;</a:t>
            </a:r>
          </a:p>
          <a:p>
            <a:pPr algn="just" fontAlgn="t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2) подбирает первичные представления, которые хорошо знакомы детям и могут стать основой для начала дидактической игры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</a:p>
          <a:p>
            <a:pPr algn="just" fontAlgn="t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3) выбирает один объект (или несколько объектов), который можно ввести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качестве затрудняющего игру элемента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</a:p>
          <a:p>
            <a:pPr algn="just" fontAlgn="t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4) формулирует цель воспитателя (чего хочет достичь воспитатель в результате данной деятельности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);</a:t>
            </a:r>
          </a:p>
          <a:p>
            <a:pPr algn="just" fontAlgn="t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5) выбирает дидактическую игру на основе первичных представлений, перечисленных в п. 2, кратко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её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описывает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</a:p>
          <a:p>
            <a:pPr algn="just" fontAlgn="t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6) прогнозирует цель, которую могут поставить дети (во что захотят поиграть);</a:t>
            </a:r>
          </a:p>
          <a:p>
            <a:pPr algn="just" fontAlgn="t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7) подбирает игровую ситуацию, мотивирующую к данной дидактической игре (мотивационный этап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);</a:t>
            </a:r>
            <a:endParaRPr lang="ru-RU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512" y="476672"/>
            <a:ext cx="1512168" cy="360040"/>
          </a:xfrm>
          <a:prstGeom prst="roundRect">
            <a:avLst/>
          </a:prstGeom>
          <a:solidFill>
            <a:srgbClr val="FFFF99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Педагог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6512" y="5301208"/>
            <a:ext cx="9144000" cy="12241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продумывает вопросы, подводящие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ребёнка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осознанию или формулированию цели игры (ориентировочный этап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);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31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6512" y="1340768"/>
            <a:ext cx="9144000" cy="12241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продумывает вопросы, подводящие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ребёнка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осознанию или формулированию цели игры (ориентировочный этап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);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692696"/>
            <a:ext cx="9144000" cy="5040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Алгоритм проектирования сюжетно-дидактической игры</a:t>
            </a:r>
            <a:endParaRPr lang="ru-RU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708920"/>
            <a:ext cx="8784976" cy="3816424"/>
          </a:xfrm>
          <a:prstGeom prst="rect">
            <a:avLst/>
          </a:prstGeom>
          <a:solidFill>
            <a:srgbClr val="99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Разве можно пить компот или есть кашу на кровати?</a:t>
            </a:r>
          </a:p>
          <a:p>
            <a:pPr algn="just"/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А где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это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можно делать?</a:t>
            </a:r>
          </a:p>
          <a:p>
            <a:pPr algn="just"/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А что же делают в спальне?</a:t>
            </a:r>
          </a:p>
          <a:p>
            <a:pPr algn="just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Как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помочь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Лисёнку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призвать к порядку игрушки? 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А кто же может воспитать игрушки? Кто вас воспитывает в детском саду? </a:t>
            </a:r>
          </a:p>
          <a:p>
            <a:pPr algn="just"/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А где же я найду воспитателей для игрушек, ведь взрослым нельзя находиться в игрушечном детском саду? </a:t>
            </a:r>
          </a:p>
          <a:p>
            <a:pPr algn="just"/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Вы сможете быть воспитателями?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91680" y="76562"/>
            <a:ext cx="745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Проектирование НОД. Сюжетно-дидактическая игра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67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51520" y="908720"/>
            <a:ext cx="8712968" cy="64807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Алгоритм проектирования сюжетно-дидактической игры</a:t>
            </a:r>
            <a:endParaRPr lang="ru-RU" sz="22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1520" y="2276872"/>
            <a:ext cx="8712968" cy="266429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9) формулирует задачи (шаги по достижению цели) для каждого этапа деятельности; соотносит задачи с соответствующими          образовательными областями;</a:t>
            </a:r>
          </a:p>
          <a:p>
            <a:pPr algn="just" fontAlgn="t"/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10) продумывает действия детей на каждом  этапе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деятельности;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91680" y="76562"/>
            <a:ext cx="745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Проектирование НОД. Сюжетно-дидактическая игра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36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560758"/>
              </p:ext>
            </p:extLst>
          </p:nvPr>
        </p:nvGraphicFramePr>
        <p:xfrm>
          <a:off x="1" y="116632"/>
          <a:ext cx="9081102" cy="652272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30185"/>
                <a:gridCol w="2392837"/>
                <a:gridCol w="2610367"/>
                <a:gridCol w="2147713"/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Этапы деятельности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Действия детей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Задачи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Образовательная область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9300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Мотивационный этап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Эмоционально откликаются на просьбу о помощи Лисёнку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Стимулировать познавательную мотивацию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Познавательное</a:t>
                      </a:r>
                      <a:r>
                        <a:rPr lang="ru-RU" sz="14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развитие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75623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Ориентировочный</a:t>
                      </a:r>
                      <a:r>
                        <a:rPr lang="ru-RU" sz="14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этап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Осознают и формулируют цель ключевыми словами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Развивать целенаправленность; речь как средство общения</a:t>
                      </a:r>
                    </a:p>
                    <a:p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Социально-коммуникативное развитие; речевое развитие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</a:tr>
              <a:tr h="85549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Исполнительский этап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Называют помещения детского сада и занятия детей; распределяют картинки по соответствующим</a:t>
                      </a:r>
                      <a:r>
                        <a:rPr lang="ru-RU" sz="14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помещениям</a:t>
                      </a:r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; обсуждают действия между собой; согласованно действуют; </a:t>
                      </a:r>
                      <a:r>
                        <a:rPr lang="ru-RU" sz="14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скоординированно</a:t>
                      </a:r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двигаются; эмоционально реагируют на рисунки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Формировать первичные представления о детском саде; группировать; развивать речь как средство общения; взаимодействовать в процессе игры; развивать эстетическое отношение к окружающему миру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Познавательное развитие; речевое развитие; социально-коммуникативное развитие; физическое развитие; художественно-эстетическое развитие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46746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Рефлексивный этап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Выражают свои эмоции 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Формировать положительное отношение к совместной деятельности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Социально-коммуникативное развитие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</a:tr>
              <a:tr h="85549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Перспективный этап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Предполагают, что можно сделать в самостоятельной деятельности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Развивать самостоятельность и целенаправленность собственных действий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Социально-коммуникативное развитие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081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51520" y="764704"/>
            <a:ext cx="8712968" cy="7200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Алгоритм проектирования сюжетно-дидактической игры</a:t>
            </a:r>
            <a:endParaRPr lang="ru-RU" sz="22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1520" y="1772816"/>
            <a:ext cx="8712968" cy="144016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9) формулирует задачи (шаги по достижению цели) для каждого этапа деятельности; соотносит задачи с соответствующими 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образовательными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областями;</a:t>
            </a:r>
          </a:p>
          <a:p>
            <a:pPr algn="just" fontAlgn="t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10) продумывает действия детей на каждом  этапе деятельности;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1520" y="3501008"/>
            <a:ext cx="8712968" cy="115212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11) продумывает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вопросы для подведения итогов (исполнительский этап);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91680" y="76562"/>
            <a:ext cx="745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Проектирование НОД. Сюжетно-дидактическая игра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81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51520" y="836712"/>
            <a:ext cx="8712968" cy="64807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Алгоритм проектирования сюжетно-дидактической игры</a:t>
            </a:r>
            <a:endParaRPr lang="ru-RU" sz="22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1520" y="1628800"/>
            <a:ext cx="8712968" cy="144016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9) формулирует задачи (шаги по достижению цели) для каждого этапа деятельности; соотносит задачи с соответствующими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образовательными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областями;</a:t>
            </a:r>
          </a:p>
          <a:p>
            <a:pPr algn="just" fontAlgn="t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10) продумывает действия детей на каждом  этапе деятельности;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1520" y="3212976"/>
            <a:ext cx="8712968" cy="115212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11) 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продумывает вопросы для подведения итогов (исполнительский этап);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4725144"/>
            <a:ext cx="8424936" cy="1368152"/>
          </a:xfrm>
          <a:prstGeom prst="rect">
            <a:avLst/>
          </a:prstGeom>
          <a:solidFill>
            <a:srgbClr val="99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Ребята, что нового вы сегодня узнали? </a:t>
            </a:r>
          </a:p>
          <a:p>
            <a:pPr fontAlgn="t"/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Чему научились? </a:t>
            </a:r>
          </a:p>
          <a:p>
            <a:pPr fontAlgn="t"/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Как вы помогли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Лисёнку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91680" y="76562"/>
            <a:ext cx="745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Проектирование НОД. Сюжетно-дидактическая игра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37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51520" y="764704"/>
            <a:ext cx="8712968" cy="64807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Алгоритм проектирования сюжетно-дидактической игры</a:t>
            </a:r>
            <a:endParaRPr lang="ru-RU" sz="22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1520" y="1628800"/>
            <a:ext cx="8712968" cy="23042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9) формулирует задачи (шаги по достижению цели) для каждого этапа деятельности; соотносит задачи с соответствующими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образовательными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областями;</a:t>
            </a:r>
          </a:p>
          <a:p>
            <a:pPr algn="just" fontAlgn="t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10) продумывает действия детей на каждом  этапе деятельности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</a:p>
          <a:p>
            <a:pPr algn="just" fontAlgn="t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11)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продумывает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вопросы для подведения итогов (исполнительский этап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);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1520" y="4221088"/>
            <a:ext cx="8712968" cy="115212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12) выбирает задание на закрепление новых первичных представлений (исполнительский этап);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91680" y="76562"/>
            <a:ext cx="745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Проектирование НОД. Сюжетно-дидактическая игра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86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284984"/>
            <a:ext cx="8568952" cy="2160240"/>
          </a:xfrm>
          <a:prstGeom prst="rect">
            <a:avLst/>
          </a:prstGeom>
          <a:solidFill>
            <a:srgbClr val="99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Рассмотреть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картинку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рассказать, чем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ней занимаются дети.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Это задание можно выполнить в парах, рассказывая друг другу о занятиях детей,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изображённых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рисунке.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51520" y="1556792"/>
            <a:ext cx="8712968" cy="115212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12) выбирает задание на закрепление новых первичных представлений (исполнительский этап);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1520" y="620688"/>
            <a:ext cx="8712968" cy="64807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Алгоритм проектирования сюжетно-дидактической игры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91680" y="76562"/>
            <a:ext cx="745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Проектирование НОД. Сюжетно-дидактическая игра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21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51520" y="764704"/>
            <a:ext cx="8712968" cy="64807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Алгоритм проектирования сюжетно-дидактической игры</a:t>
            </a:r>
            <a:endParaRPr lang="ru-RU" sz="22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1520" y="1628800"/>
            <a:ext cx="8712968" cy="302433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9) формулирует задачи (шаги по достижению цели) для каждого этапа деятельности; соотносит задачи с соответствующими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образовательными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областями;</a:t>
            </a:r>
          </a:p>
          <a:p>
            <a:pPr algn="just" fontAlgn="t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10) продумывает действия детей на каждом  этапе деятельности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</a:p>
          <a:p>
            <a:pPr algn="just" fontAlgn="t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11) продумывает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вопросы для подведения итогов (исполнительский этап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);</a:t>
            </a:r>
          </a:p>
          <a:p>
            <a:pPr algn="just" fontAlgn="t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12) выбирает задание на закрепление новых первичных представлений (исполнительский этап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);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1520" y="4869160"/>
            <a:ext cx="8712968" cy="115212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13)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продумывает организацию РППС (дидактический материал, карточки, лото и др.);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91680" y="76562"/>
            <a:ext cx="745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Проектирование НОД. Сюжетно-дидактическая игра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25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539552" y="6381328"/>
            <a:ext cx="741714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Скругленный прямоугольник 1"/>
          <p:cNvSpPr/>
          <p:nvPr/>
        </p:nvSpPr>
        <p:spPr>
          <a:xfrm>
            <a:off x="0" y="980728"/>
            <a:ext cx="9144000" cy="58772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</a:t>
            </a:r>
            <a:r>
              <a:rPr lang="ru-RU" sz="22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Я вош</a:t>
            </a:r>
            <a:r>
              <a:rPr lang="ru-RU" sz="2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ё</a:t>
            </a:r>
            <a:r>
              <a:rPr lang="ru-RU" sz="22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 </a:t>
            </a:r>
            <a:r>
              <a:rPr lang="ru-RU" sz="2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дом и застыл на пороге. По полу разливалось молочное озеро. Вокруг него валялись осколки чашек, бутылка, ложки. </a:t>
            </a:r>
            <a:r>
              <a:rPr lang="ru-RU" sz="22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— </a:t>
            </a:r>
            <a:r>
              <a:rPr lang="ru-RU" sz="2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Кто тут?! Кто тут, чёрт подери! </a:t>
            </a:r>
            <a:r>
              <a:rPr lang="ru-RU" sz="22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</a:t>
            </a:r>
            <a:r>
              <a:rPr lang="ru-RU" sz="2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комнате всё было вверх дном. Только букет стоял на столе целый и невредимый. Среди разгрома он выглядел как-то </a:t>
            </a:r>
            <a:r>
              <a:rPr lang="ru-RU" sz="22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нагловато. Показалось</a:t>
            </a:r>
            <a:r>
              <a:rPr lang="ru-RU" sz="2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что это букет во всём виноват. Заглянул под печку, заглянул на печку — ни на печке, ни под печкой, ни в шкафу, ни под столом никого не было. А под кроватью я нашёл бидон, из которого вытекал белоснежный ручеёк, превратившийся в озеро. </a:t>
            </a:r>
          </a:p>
          <a:p>
            <a:pPr algn="just"/>
            <a:r>
              <a:rPr lang="ru-RU" sz="22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Вдруг </a:t>
            </a:r>
            <a:r>
              <a:rPr lang="ru-RU" sz="2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показалось — кто-то смотрит! И тут я понял, что это на меня смотрит </a:t>
            </a:r>
            <a:r>
              <a:rPr lang="ru-RU" sz="22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букет. Букет </a:t>
            </a:r>
            <a:r>
              <a:rPr lang="ru-RU" sz="2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— подсолнухи, пижма, васильки — смотрел на меня наглыми зелёными </a:t>
            </a:r>
            <a:r>
              <a:rPr lang="ru-RU" sz="22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глазами. Не </a:t>
            </a:r>
            <a:r>
              <a:rPr lang="ru-RU" sz="2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успел я ничего сообразить, как вдруг весь букет всколыхнулся, кувшин полетел на пол, а какой-то чёрный, невиданный цветок изогнул дугой спину, взмахнул хвостом и прямо со стола прыгнул в форточку.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0"/>
            <a:ext cx="9144000" cy="980728"/>
          </a:xfrm>
          <a:prstGeom prst="roundRect">
            <a:avLst/>
          </a:prstGeom>
          <a:solidFill>
            <a:srgbClr val="C2D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Читаем рассказ Ю. Коваля «Букет» и вычитываем  три уровня текстовой информации (</a:t>
            </a:r>
            <a:r>
              <a:rPr lang="ru-RU" sz="2200" dirty="0" err="1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фактуальную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подтекстовую и концептуальную)</a:t>
            </a:r>
            <a:endParaRPr lang="ru-RU" sz="2200" dirty="0">
              <a:solidFill>
                <a:schemeClr val="tx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50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51520" y="764704"/>
            <a:ext cx="8712968" cy="64807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Алгоритм проектирования сюжетно-дидактической игры</a:t>
            </a:r>
            <a:endParaRPr lang="ru-RU" sz="22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1520" y="1628800"/>
            <a:ext cx="8712968" cy="115212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13)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продумывает организацию РППС (дидактический материал, карточки, лото и др.);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996952"/>
            <a:ext cx="8424936" cy="3456384"/>
          </a:xfrm>
          <a:prstGeom prst="rect">
            <a:avLst/>
          </a:prstGeom>
          <a:solidFill>
            <a:srgbClr val="99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Игровой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персонаж </a:t>
            </a:r>
            <a:r>
              <a:rPr lang="ru-RU" sz="2000" dirty="0" smtClean="0">
                <a:solidFill>
                  <a:schemeClr val="tx1"/>
                </a:solidFill>
              </a:rPr>
              <a:t>−</a:t>
            </a:r>
            <a:r>
              <a:rPr lang="ru-RU" sz="2000" dirty="0" smtClean="0"/>
              <a:t>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игрушка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магнитных мольберта или стола; магнитики – 25 шт.; 4 плаката с изображением столовой, спальни, ванной комнаты, игровой комнаты; карточки с изображениями действий детей (умывание,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приём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пищи, сон, игра в группе, изготовление поделок, танцы, дежурство и др.), карточки могут повторяться. Рекомендуемое количество карточек – 20 шт. (либо по количеству детей в группе); стрелки из цветного картона для обозначения маршрута;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1–3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обруча для обозначения мест остановки и обсуждения дальнейших действий с картинками в парах.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91680" y="76562"/>
            <a:ext cx="745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Проектирование НОД. Сюжетно-дидактическая игра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77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44624"/>
            <a:ext cx="9144000" cy="5040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Алгоритм проектирования сюжетно-дидактической игры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1520" y="692696"/>
            <a:ext cx="8712968" cy="352839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9) формулирует задачи (шаги по достижению цели) для каждого этапа деятельности; соотносит задачи с соответствующими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образовательными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областями;</a:t>
            </a:r>
          </a:p>
          <a:p>
            <a:pPr algn="just" fontAlgn="t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10) продумывает действия детей на каждом  этапе деятельности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</a:p>
          <a:p>
            <a:pPr algn="just" fontAlgn="t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11) продумывает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вопросы для подведения итогов (исполнительский этап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);</a:t>
            </a:r>
          </a:p>
          <a:p>
            <a:pPr algn="just" fontAlgn="t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12) выбирает задание на закрепление новых первичных представлений (исполнительский этап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);</a:t>
            </a:r>
          </a:p>
          <a:p>
            <a:pPr algn="just" fontAlgn="t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13) продумывает организацию РППС (дидактический материал, карточки, лото и др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.);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1520" y="4869160"/>
            <a:ext cx="8712968" cy="79208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14)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формулирует вопросы для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рефлексии;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43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836712"/>
            <a:ext cx="9144000" cy="5040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Алгоритм проектирования сюжетно-дидактической игры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1520" y="1844824"/>
            <a:ext cx="8712968" cy="79208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14)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формулирует вопросы для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рефлексии;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3356992"/>
            <a:ext cx="8712968" cy="1080120"/>
          </a:xfrm>
          <a:prstGeom prst="rect">
            <a:avLst/>
          </a:prstGeom>
          <a:solidFill>
            <a:srgbClr val="99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 fontAlgn="t">
              <a:buFontTx/>
              <a:buChar char="-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Что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сегодня особенно понравилось? 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 fontAlgn="t">
              <a:buFontTx/>
              <a:buChar char="-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Что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запомнилось, было особенно интересным?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91680" y="76562"/>
            <a:ext cx="745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Проектирование НОД. Сюжетно-дидактическая игра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87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44624"/>
            <a:ext cx="9144000" cy="5040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Алгоритм проектирования сюжетно-дидактической игры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0" y="692696"/>
            <a:ext cx="9144000" cy="43924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9) формулирует задачи (шаги по достижению цели) для каждого этапа деятельности; соотносит задачи с соответствующими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образовательными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областями;</a:t>
            </a:r>
          </a:p>
          <a:p>
            <a:pPr algn="just" fontAlgn="t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10) продумывает действия детей на каждом  этапе деятельности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</a:p>
          <a:p>
            <a:pPr algn="just" fontAlgn="t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11) продумывает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вопросы для подведения итогов (исполнительский этап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);</a:t>
            </a:r>
          </a:p>
          <a:p>
            <a:pPr algn="just" fontAlgn="t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12) выбирает задание на закрепление новых первичных представлений (исполнительский этап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);</a:t>
            </a:r>
          </a:p>
          <a:p>
            <a:pPr algn="just" fontAlgn="t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13) продумывает организацию РППС (дидактический материал, карточки, лото и др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.);</a:t>
            </a:r>
          </a:p>
          <a:p>
            <a:pPr algn="just" fontAlgn="t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14) формулирует вопросы для рефлексии (что сегодня особенно понравилось, запомнилось, было особенно трудно, особенно интересно и т.д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.);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1520" y="5085184"/>
            <a:ext cx="8712968" cy="136815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15)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продумывает, что можно предложить детям для самостоятельной деятельности (перспективный этап).</a:t>
            </a:r>
          </a:p>
        </p:txBody>
      </p:sp>
    </p:spTree>
    <p:extLst>
      <p:ext uri="{BB962C8B-B14F-4D97-AF65-F5344CB8AC3E}">
        <p14:creationId xmlns:p14="http://schemas.microsoft.com/office/powerpoint/2010/main" val="83857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908720"/>
            <a:ext cx="9144000" cy="5040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Алгоритм проектирования сюжетно-дидактической игры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1700808"/>
            <a:ext cx="8712968" cy="136815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15)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продумывает, что можно предложить детям для самостоятельной деятельности (перспективный этап).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3501008"/>
            <a:ext cx="8712968" cy="1728192"/>
          </a:xfrm>
          <a:prstGeom prst="rect">
            <a:avLst/>
          </a:prstGeom>
          <a:solidFill>
            <a:srgbClr val="99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Можно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предложить рассказать своим родителям, бабушкам и дедушкам о детском саде, поиграть со своими игрушками в детский сад.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91680" y="76562"/>
            <a:ext cx="745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Проектирование НОД. Сюжетно-дидактическая игра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0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0" t="10000" r="12999" b="44222"/>
          <a:stretch/>
        </p:blipFill>
        <p:spPr bwMode="auto">
          <a:xfrm>
            <a:off x="35496" y="2420888"/>
            <a:ext cx="9124742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980728"/>
            <a:ext cx="9144000" cy="1440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Группа «</a:t>
            </a:r>
            <a:r>
              <a:rPr lang="ru-RU" sz="3200" dirty="0" err="1" smtClean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ВКонтакте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» </a:t>
            </a:r>
            <a:r>
              <a:rPr lang="ru-RU" sz="3200" b="1" dirty="0" smtClean="0">
                <a:solidFill>
                  <a:srgbClr val="00206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«Детский сад 2100»</a:t>
            </a:r>
          </a:p>
          <a:p>
            <a:pPr algn="ctr"/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  <a:hlinkClick r:id="rId3"/>
              </a:rPr>
              <a:t>https://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  <a:hlinkClick r:id="rId3"/>
              </a:rPr>
              <a:t>vk.com/club163897083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 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0"/>
            <a:ext cx="8429652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Приглашаем к общению и сотрудничеству </a:t>
            </a:r>
            <a:endParaRPr lang="en-US" dirty="0" smtClean="0">
              <a:solidFill>
                <a:srgbClr val="00206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в </a:t>
            </a:r>
            <a:r>
              <a:rPr lang="ru-RU" dirty="0" err="1" smtClean="0">
                <a:solidFill>
                  <a:srgbClr val="00206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соцсетях</a:t>
            </a:r>
            <a:endParaRPr lang="ru-RU" dirty="0">
              <a:solidFill>
                <a:srgbClr val="00206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15" t="58273" r="3029" b="29727"/>
          <a:stretch/>
        </p:blipFill>
        <p:spPr bwMode="auto">
          <a:xfrm>
            <a:off x="6292022" y="5409108"/>
            <a:ext cx="284380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963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15" t="58273" b="29727"/>
          <a:stretch/>
        </p:blipFill>
        <p:spPr bwMode="auto">
          <a:xfrm>
            <a:off x="3361015" y="1049524"/>
            <a:ext cx="5603473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26" t="58333" b="30000"/>
          <a:stretch/>
        </p:blipFill>
        <p:spPr bwMode="auto">
          <a:xfrm>
            <a:off x="3543314" y="2420888"/>
            <a:ext cx="5421174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4" t="58000" b="9333"/>
          <a:stretch/>
        </p:blipFill>
        <p:spPr bwMode="auto">
          <a:xfrm>
            <a:off x="4914177" y="3760329"/>
            <a:ext cx="4050311" cy="268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822" y="980728"/>
            <a:ext cx="3960440" cy="12929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Шаг 1:  кликнуть на синей плашке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2628" y="2420888"/>
            <a:ext cx="3960440" cy="12241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Шаг 2: открыть меню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2627" y="4725144"/>
            <a:ext cx="4771549" cy="17171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Шаг 3: кликнуть на строке «Уведомлять о записях»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5732231" y="692695"/>
            <a:ext cx="416602" cy="679797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7380312" y="2080989"/>
            <a:ext cx="416602" cy="679797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6317215" y="4477395"/>
            <a:ext cx="416602" cy="679797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14348" y="0"/>
            <a:ext cx="8429652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Приглашаем к общению и сотрудничеству </a:t>
            </a:r>
            <a:endParaRPr lang="en-US" dirty="0" smtClean="0">
              <a:solidFill>
                <a:srgbClr val="00206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в </a:t>
            </a:r>
            <a:r>
              <a:rPr lang="ru-RU" dirty="0" err="1" smtClean="0">
                <a:solidFill>
                  <a:srgbClr val="00206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соцсетях</a:t>
            </a:r>
            <a:r>
              <a:rPr lang="ru-RU" dirty="0" smtClean="0">
                <a:solidFill>
                  <a:srgbClr val="00206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и на </a:t>
            </a:r>
            <a:r>
              <a:rPr lang="en-US" dirty="0" smtClean="0">
                <a:solidFill>
                  <a:srgbClr val="00206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YouTube</a:t>
            </a:r>
            <a:endParaRPr lang="ru-RU" dirty="0">
              <a:solidFill>
                <a:srgbClr val="00206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68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4285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Рефлексия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4007" y="4653136"/>
            <a:ext cx="8778457" cy="1152128"/>
          </a:xfrm>
          <a:prstGeom prst="rect">
            <a:avLst/>
          </a:prstGeom>
          <a:solidFill>
            <a:srgbClr val="CCFFB3"/>
          </a:solidFill>
          <a:ln>
            <a:noFill/>
          </a:ln>
          <a:effectLst/>
        </p:spPr>
        <p:txBody>
          <a:bodyPr wrap="square" rtlCol="0" anchor="t" anchorCtr="0">
            <a:noAutofit/>
          </a:bodyPr>
          <a:lstStyle/>
          <a:p>
            <a:pPr algn="ctr"/>
            <a:r>
              <a:rPr lang="ru-RU" sz="30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Что важного, на ваш взгляд, вы узнали на сегодняшнем семинаре?</a:t>
            </a:r>
            <a:endParaRPr lang="ru-RU" sz="30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4" descr="http://insurance.vita.ua/large/201204/761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61" y="908720"/>
            <a:ext cx="5261750" cy="328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24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1254</TotalTime>
  <Words>7536</Words>
  <Application>Microsoft Office PowerPoint</Application>
  <PresentationFormat>Экран (4:3)</PresentationFormat>
  <Paragraphs>704</Paragraphs>
  <Slides>97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97</vt:i4>
      </vt:variant>
    </vt:vector>
  </HeadingPairs>
  <TitlesOfParts>
    <vt:vector size="9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Sony</dc:creator>
  <cp:lastModifiedBy>Stud</cp:lastModifiedBy>
  <cp:revision>85</cp:revision>
  <dcterms:created xsi:type="dcterms:W3CDTF">2018-01-11T08:39:57Z</dcterms:created>
  <dcterms:modified xsi:type="dcterms:W3CDTF">2020-01-15T06:46:02Z</dcterms:modified>
</cp:coreProperties>
</file>